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7" r:id="rId11"/>
    <p:sldId id="263" r:id="rId12"/>
  </p:sldIdLst>
  <p:sldSz cx="12192000" cy="6858000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9" autoAdjust="0"/>
    <p:restoredTop sz="94660"/>
  </p:normalViewPr>
  <p:slideViewPr>
    <p:cSldViewPr snapToGrid="0">
      <p:cViewPr>
        <p:scale>
          <a:sx n="69" d="100"/>
          <a:sy n="69" d="100"/>
        </p:scale>
        <p:origin x="-2130" y="-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6C404-75EE-449E-AEE9-DCE326BF64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3FB437B-7A03-43EE-87D1-3D3FB8D4F009}">
      <dgm:prSet phldrT="[Текст]"/>
      <dgm:spPr/>
      <dgm:t>
        <a:bodyPr/>
        <a:lstStyle/>
        <a:p>
          <a:r>
            <a:rPr lang="ru-RU" dirty="0" smtClean="0"/>
            <a:t>Актуализация знаний/опыта</a:t>
          </a:r>
          <a:endParaRPr lang="ru-RU" dirty="0"/>
        </a:p>
      </dgm:t>
    </dgm:pt>
    <dgm:pt modelId="{24303E4A-B004-45C8-AE9C-E1039139FE94}" type="parTrans" cxnId="{3C21A72C-C8C7-490E-8F9E-D52FF8D35E7C}">
      <dgm:prSet/>
      <dgm:spPr/>
      <dgm:t>
        <a:bodyPr/>
        <a:lstStyle/>
        <a:p>
          <a:endParaRPr lang="ru-RU"/>
        </a:p>
      </dgm:t>
    </dgm:pt>
    <dgm:pt modelId="{4363344B-4777-4065-880E-4041E5F5EA8B}" type="sibTrans" cxnId="{3C21A72C-C8C7-490E-8F9E-D52FF8D35E7C}">
      <dgm:prSet/>
      <dgm:spPr/>
      <dgm:t>
        <a:bodyPr/>
        <a:lstStyle/>
        <a:p>
          <a:endParaRPr lang="ru-RU"/>
        </a:p>
      </dgm:t>
    </dgm:pt>
    <dgm:pt modelId="{D96FCFE4-D449-435C-AF42-93D28B6F0B13}">
      <dgm:prSet phldrT="[Текст]"/>
      <dgm:spPr/>
      <dgm:t>
        <a:bodyPr/>
        <a:lstStyle/>
        <a:p>
          <a:r>
            <a:rPr lang="ru-RU" dirty="0" smtClean="0"/>
            <a:t>Пробное действие</a:t>
          </a:r>
          <a:endParaRPr lang="ru-RU" dirty="0"/>
        </a:p>
      </dgm:t>
    </dgm:pt>
    <dgm:pt modelId="{8E38A089-3997-4985-BD14-9FC76B217A30}" type="parTrans" cxnId="{D13C293E-3948-4DFD-A767-D260E4B053F4}">
      <dgm:prSet/>
      <dgm:spPr/>
      <dgm:t>
        <a:bodyPr/>
        <a:lstStyle/>
        <a:p>
          <a:endParaRPr lang="ru-RU"/>
        </a:p>
      </dgm:t>
    </dgm:pt>
    <dgm:pt modelId="{9526534D-50E1-4555-9373-AF09961A0734}" type="sibTrans" cxnId="{D13C293E-3948-4DFD-A767-D260E4B053F4}">
      <dgm:prSet/>
      <dgm:spPr/>
      <dgm:t>
        <a:bodyPr/>
        <a:lstStyle/>
        <a:p>
          <a:endParaRPr lang="ru-RU"/>
        </a:p>
      </dgm:t>
    </dgm:pt>
    <dgm:pt modelId="{E9D3B3C1-870F-40DC-ADB5-7AA3FB0D971D}">
      <dgm:prSet phldrT="[Текст]"/>
      <dgm:spPr/>
      <dgm:t>
        <a:bodyPr/>
        <a:lstStyle/>
        <a:p>
          <a:r>
            <a:rPr lang="ru-RU" dirty="0" smtClean="0"/>
            <a:t>Анализ </a:t>
          </a:r>
          <a:endParaRPr lang="ru-RU" dirty="0"/>
        </a:p>
      </dgm:t>
    </dgm:pt>
    <dgm:pt modelId="{148AE0E8-B65D-44C2-A6F7-4BAAE34B4280}" type="parTrans" cxnId="{CC544422-88B8-49B0-BE52-1823B74A6391}">
      <dgm:prSet/>
      <dgm:spPr/>
      <dgm:t>
        <a:bodyPr/>
        <a:lstStyle/>
        <a:p>
          <a:endParaRPr lang="ru-RU"/>
        </a:p>
      </dgm:t>
    </dgm:pt>
    <dgm:pt modelId="{49E42078-8E51-46C1-872E-F44B5A8CB8E1}" type="sibTrans" cxnId="{CC544422-88B8-49B0-BE52-1823B74A6391}">
      <dgm:prSet/>
      <dgm:spPr/>
      <dgm:t>
        <a:bodyPr/>
        <a:lstStyle/>
        <a:p>
          <a:endParaRPr lang="ru-RU"/>
        </a:p>
      </dgm:t>
    </dgm:pt>
    <dgm:pt modelId="{7CC3A325-F8CF-4891-AC93-A56CFDDBE542}">
      <dgm:prSet/>
      <dgm:spPr/>
      <dgm:t>
        <a:bodyPr/>
        <a:lstStyle/>
        <a:p>
          <a:r>
            <a:rPr lang="ru-RU" dirty="0" smtClean="0"/>
            <a:t>Представление процесса и результатов</a:t>
          </a:r>
          <a:endParaRPr lang="ru-RU" dirty="0"/>
        </a:p>
      </dgm:t>
    </dgm:pt>
    <dgm:pt modelId="{78D1CB32-50FB-4077-A725-E48FD7855016}" type="parTrans" cxnId="{D135DC26-4D49-4AFB-8AB6-86772B89F877}">
      <dgm:prSet/>
      <dgm:spPr/>
      <dgm:t>
        <a:bodyPr/>
        <a:lstStyle/>
        <a:p>
          <a:endParaRPr lang="ru-RU"/>
        </a:p>
      </dgm:t>
    </dgm:pt>
    <dgm:pt modelId="{22969A79-6100-48DD-B079-939FEDC1B2C0}" type="sibTrans" cxnId="{D135DC26-4D49-4AFB-8AB6-86772B89F877}">
      <dgm:prSet/>
      <dgm:spPr/>
      <dgm:t>
        <a:bodyPr/>
        <a:lstStyle/>
        <a:p>
          <a:endParaRPr lang="ru-RU"/>
        </a:p>
      </dgm:t>
    </dgm:pt>
    <dgm:pt modelId="{745C854E-F747-4DC9-96D4-21668070B626}">
      <dgm:prSet/>
      <dgm:spPr/>
      <dgm:t>
        <a:bodyPr/>
        <a:lstStyle/>
        <a:p>
          <a:r>
            <a:rPr lang="ru-RU" dirty="0" smtClean="0"/>
            <a:t>Экспертная оценка</a:t>
          </a:r>
          <a:endParaRPr lang="ru-RU" dirty="0"/>
        </a:p>
      </dgm:t>
    </dgm:pt>
    <dgm:pt modelId="{E40B364E-2B87-4F02-9734-68B21373DB2D}" type="parTrans" cxnId="{783C8A99-87E6-42DF-A417-F9A5834B0F7F}">
      <dgm:prSet/>
      <dgm:spPr/>
      <dgm:t>
        <a:bodyPr/>
        <a:lstStyle/>
        <a:p>
          <a:endParaRPr lang="ru-RU"/>
        </a:p>
      </dgm:t>
    </dgm:pt>
    <dgm:pt modelId="{0EC8281E-C4A0-42D3-8C1D-8A530249AB4A}" type="sibTrans" cxnId="{783C8A99-87E6-42DF-A417-F9A5834B0F7F}">
      <dgm:prSet/>
      <dgm:spPr/>
      <dgm:t>
        <a:bodyPr/>
        <a:lstStyle/>
        <a:p>
          <a:endParaRPr lang="ru-RU"/>
        </a:p>
      </dgm:t>
    </dgm:pt>
    <dgm:pt modelId="{3AFF1809-3310-43F4-8C2F-0CFDD9BBE67A}" type="pres">
      <dgm:prSet presAssocID="{C716C404-75EE-449E-AEE9-DCE326BF64FE}" presName="Name0" presStyleCnt="0">
        <dgm:presLayoutVars>
          <dgm:dir/>
          <dgm:resizeHandles val="exact"/>
        </dgm:presLayoutVars>
      </dgm:prSet>
      <dgm:spPr/>
    </dgm:pt>
    <dgm:pt modelId="{D695535D-1ACC-4515-972B-9D421C2E976C}" type="pres">
      <dgm:prSet presAssocID="{43FB437B-7A03-43EE-87D1-3D3FB8D4F0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D5FCE-C5CD-4D0B-A642-5F044DC70175}" type="pres">
      <dgm:prSet presAssocID="{4363344B-4777-4065-880E-4041E5F5EA8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7ABDD1F-B266-48EA-97D1-F19BDCDADACC}" type="pres">
      <dgm:prSet presAssocID="{4363344B-4777-4065-880E-4041E5F5EA8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2556AF2-3385-4080-87D4-D9D09F15ED0C}" type="pres">
      <dgm:prSet presAssocID="{D96FCFE4-D449-435C-AF42-93D28B6F0B1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A0632-ACCB-42E7-968D-30974C663F30}" type="pres">
      <dgm:prSet presAssocID="{9526534D-50E1-4555-9373-AF09961A073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7BAA474-B2B6-44F4-9A84-768F685FF358}" type="pres">
      <dgm:prSet presAssocID="{9526534D-50E1-4555-9373-AF09961A073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7CC2590-9C25-44F5-9FDF-F23267E483DE}" type="pres">
      <dgm:prSet presAssocID="{E9D3B3C1-870F-40DC-ADB5-7AA3FB0D97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15F25-8125-4DEC-B0A5-46BD96D4E489}" type="pres">
      <dgm:prSet presAssocID="{49E42078-8E51-46C1-872E-F44B5A8CB8E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F874562-B397-4447-B52F-21DBE5072A1D}" type="pres">
      <dgm:prSet presAssocID="{49E42078-8E51-46C1-872E-F44B5A8CB8E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EC04AE1-960F-4A44-80AC-FD914552CE0F}" type="pres">
      <dgm:prSet presAssocID="{7CC3A325-F8CF-4891-AC93-A56CFDDBE54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B6A69-BA69-41BF-A9C4-BC09E4F43E55}" type="pres">
      <dgm:prSet presAssocID="{22969A79-6100-48DD-B079-939FEDC1B2C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A891B6D-04F5-4E23-BB95-B065279416B4}" type="pres">
      <dgm:prSet presAssocID="{22969A79-6100-48DD-B079-939FEDC1B2C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A317646-6063-43B8-828F-ECB110E35D39}" type="pres">
      <dgm:prSet presAssocID="{745C854E-F747-4DC9-96D4-21668070B62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827ACA-993B-4634-9088-AC851F2CBDFD}" type="presOf" srcId="{9526534D-50E1-4555-9373-AF09961A0734}" destId="{E8BA0632-ACCB-42E7-968D-30974C663F30}" srcOrd="0" destOrd="0" presId="urn:microsoft.com/office/officeart/2005/8/layout/process1"/>
    <dgm:cxn modelId="{3C21A72C-C8C7-490E-8F9E-D52FF8D35E7C}" srcId="{C716C404-75EE-449E-AEE9-DCE326BF64FE}" destId="{43FB437B-7A03-43EE-87D1-3D3FB8D4F009}" srcOrd="0" destOrd="0" parTransId="{24303E4A-B004-45C8-AE9C-E1039139FE94}" sibTransId="{4363344B-4777-4065-880E-4041E5F5EA8B}"/>
    <dgm:cxn modelId="{D13C293E-3948-4DFD-A767-D260E4B053F4}" srcId="{C716C404-75EE-449E-AEE9-DCE326BF64FE}" destId="{D96FCFE4-D449-435C-AF42-93D28B6F0B13}" srcOrd="1" destOrd="0" parTransId="{8E38A089-3997-4985-BD14-9FC76B217A30}" sibTransId="{9526534D-50E1-4555-9373-AF09961A0734}"/>
    <dgm:cxn modelId="{546B61EE-4F01-459E-A14B-9CE2456A4131}" type="presOf" srcId="{22969A79-6100-48DD-B079-939FEDC1B2C0}" destId="{E61B6A69-BA69-41BF-A9C4-BC09E4F43E55}" srcOrd="0" destOrd="0" presId="urn:microsoft.com/office/officeart/2005/8/layout/process1"/>
    <dgm:cxn modelId="{C7081194-9E78-493C-A30B-FFB7B9A66470}" type="presOf" srcId="{4363344B-4777-4065-880E-4041E5F5EA8B}" destId="{D7ABDD1F-B266-48EA-97D1-F19BDCDADACC}" srcOrd="1" destOrd="0" presId="urn:microsoft.com/office/officeart/2005/8/layout/process1"/>
    <dgm:cxn modelId="{783C8A99-87E6-42DF-A417-F9A5834B0F7F}" srcId="{C716C404-75EE-449E-AEE9-DCE326BF64FE}" destId="{745C854E-F747-4DC9-96D4-21668070B626}" srcOrd="4" destOrd="0" parTransId="{E40B364E-2B87-4F02-9734-68B21373DB2D}" sibTransId="{0EC8281E-C4A0-42D3-8C1D-8A530249AB4A}"/>
    <dgm:cxn modelId="{CC544422-88B8-49B0-BE52-1823B74A6391}" srcId="{C716C404-75EE-449E-AEE9-DCE326BF64FE}" destId="{E9D3B3C1-870F-40DC-ADB5-7AA3FB0D971D}" srcOrd="2" destOrd="0" parTransId="{148AE0E8-B65D-44C2-A6F7-4BAAE34B4280}" sibTransId="{49E42078-8E51-46C1-872E-F44B5A8CB8E1}"/>
    <dgm:cxn modelId="{41EE508B-062D-4B7E-B0C1-BB9B664D074C}" type="presOf" srcId="{7CC3A325-F8CF-4891-AC93-A56CFDDBE542}" destId="{7EC04AE1-960F-4A44-80AC-FD914552CE0F}" srcOrd="0" destOrd="0" presId="urn:microsoft.com/office/officeart/2005/8/layout/process1"/>
    <dgm:cxn modelId="{D3E0EEAE-4D4B-4560-889A-796653B54F48}" type="presOf" srcId="{49E42078-8E51-46C1-872E-F44B5A8CB8E1}" destId="{B4C15F25-8125-4DEC-B0A5-46BD96D4E489}" srcOrd="0" destOrd="0" presId="urn:microsoft.com/office/officeart/2005/8/layout/process1"/>
    <dgm:cxn modelId="{36BDC489-6D32-48DF-BDFD-8A46E5314ED6}" type="presOf" srcId="{E9D3B3C1-870F-40DC-ADB5-7AA3FB0D971D}" destId="{B7CC2590-9C25-44F5-9FDF-F23267E483DE}" srcOrd="0" destOrd="0" presId="urn:microsoft.com/office/officeart/2005/8/layout/process1"/>
    <dgm:cxn modelId="{5E0B5D13-F5AA-45C6-9E6F-09262CCCDF6A}" type="presOf" srcId="{43FB437B-7A03-43EE-87D1-3D3FB8D4F009}" destId="{D695535D-1ACC-4515-972B-9D421C2E976C}" srcOrd="0" destOrd="0" presId="urn:microsoft.com/office/officeart/2005/8/layout/process1"/>
    <dgm:cxn modelId="{D135DC26-4D49-4AFB-8AB6-86772B89F877}" srcId="{C716C404-75EE-449E-AEE9-DCE326BF64FE}" destId="{7CC3A325-F8CF-4891-AC93-A56CFDDBE542}" srcOrd="3" destOrd="0" parTransId="{78D1CB32-50FB-4077-A725-E48FD7855016}" sibTransId="{22969A79-6100-48DD-B079-939FEDC1B2C0}"/>
    <dgm:cxn modelId="{3DF0A1E0-B6FC-4EDF-B230-77F18968EF46}" type="presOf" srcId="{9526534D-50E1-4555-9373-AF09961A0734}" destId="{B7BAA474-B2B6-44F4-9A84-768F685FF358}" srcOrd="1" destOrd="0" presId="urn:microsoft.com/office/officeart/2005/8/layout/process1"/>
    <dgm:cxn modelId="{7EC5CD65-0786-4BC5-B2D2-75976F5760AB}" type="presOf" srcId="{22969A79-6100-48DD-B079-939FEDC1B2C0}" destId="{8A891B6D-04F5-4E23-BB95-B065279416B4}" srcOrd="1" destOrd="0" presId="urn:microsoft.com/office/officeart/2005/8/layout/process1"/>
    <dgm:cxn modelId="{AAD52288-980C-4D8F-BD30-9719E9216DBE}" type="presOf" srcId="{D96FCFE4-D449-435C-AF42-93D28B6F0B13}" destId="{82556AF2-3385-4080-87D4-D9D09F15ED0C}" srcOrd="0" destOrd="0" presId="urn:microsoft.com/office/officeart/2005/8/layout/process1"/>
    <dgm:cxn modelId="{9EC9395C-AD2E-4086-976A-30D831419C15}" type="presOf" srcId="{49E42078-8E51-46C1-872E-F44B5A8CB8E1}" destId="{5F874562-B397-4447-B52F-21DBE5072A1D}" srcOrd="1" destOrd="0" presId="urn:microsoft.com/office/officeart/2005/8/layout/process1"/>
    <dgm:cxn modelId="{CC2D7227-46D8-48EE-BB3F-89D2AA30FABE}" type="presOf" srcId="{C716C404-75EE-449E-AEE9-DCE326BF64FE}" destId="{3AFF1809-3310-43F4-8C2F-0CFDD9BBE67A}" srcOrd="0" destOrd="0" presId="urn:microsoft.com/office/officeart/2005/8/layout/process1"/>
    <dgm:cxn modelId="{D638F5D6-E90F-477D-890F-46E2F851CAD1}" type="presOf" srcId="{4363344B-4777-4065-880E-4041E5F5EA8B}" destId="{52FD5FCE-C5CD-4D0B-A642-5F044DC70175}" srcOrd="0" destOrd="0" presId="urn:microsoft.com/office/officeart/2005/8/layout/process1"/>
    <dgm:cxn modelId="{203414D8-0177-4486-836D-C29A7D9E2495}" type="presOf" srcId="{745C854E-F747-4DC9-96D4-21668070B626}" destId="{9A317646-6063-43B8-828F-ECB110E35D39}" srcOrd="0" destOrd="0" presId="urn:microsoft.com/office/officeart/2005/8/layout/process1"/>
    <dgm:cxn modelId="{43051451-5F8F-425B-9DA0-439AA0EF2932}" type="presParOf" srcId="{3AFF1809-3310-43F4-8C2F-0CFDD9BBE67A}" destId="{D695535D-1ACC-4515-972B-9D421C2E976C}" srcOrd="0" destOrd="0" presId="urn:microsoft.com/office/officeart/2005/8/layout/process1"/>
    <dgm:cxn modelId="{04D12AF6-07A4-4110-9BBC-591A145B08BE}" type="presParOf" srcId="{3AFF1809-3310-43F4-8C2F-0CFDD9BBE67A}" destId="{52FD5FCE-C5CD-4D0B-A642-5F044DC70175}" srcOrd="1" destOrd="0" presId="urn:microsoft.com/office/officeart/2005/8/layout/process1"/>
    <dgm:cxn modelId="{03B6679E-0DFD-418A-A9B2-BC459355540C}" type="presParOf" srcId="{52FD5FCE-C5CD-4D0B-A642-5F044DC70175}" destId="{D7ABDD1F-B266-48EA-97D1-F19BDCDADACC}" srcOrd="0" destOrd="0" presId="urn:microsoft.com/office/officeart/2005/8/layout/process1"/>
    <dgm:cxn modelId="{5424DC6A-3043-4781-AECD-86EE6109E71F}" type="presParOf" srcId="{3AFF1809-3310-43F4-8C2F-0CFDD9BBE67A}" destId="{82556AF2-3385-4080-87D4-D9D09F15ED0C}" srcOrd="2" destOrd="0" presId="urn:microsoft.com/office/officeart/2005/8/layout/process1"/>
    <dgm:cxn modelId="{C50D8C7A-8DA4-4419-85A8-D04A5B9E4F56}" type="presParOf" srcId="{3AFF1809-3310-43F4-8C2F-0CFDD9BBE67A}" destId="{E8BA0632-ACCB-42E7-968D-30974C663F30}" srcOrd="3" destOrd="0" presId="urn:microsoft.com/office/officeart/2005/8/layout/process1"/>
    <dgm:cxn modelId="{62A51EF5-568F-4D91-90DB-1050A0EA0577}" type="presParOf" srcId="{E8BA0632-ACCB-42E7-968D-30974C663F30}" destId="{B7BAA474-B2B6-44F4-9A84-768F685FF358}" srcOrd="0" destOrd="0" presId="urn:microsoft.com/office/officeart/2005/8/layout/process1"/>
    <dgm:cxn modelId="{1AA03834-7EDF-4F5C-91AE-9A6CFDD350EF}" type="presParOf" srcId="{3AFF1809-3310-43F4-8C2F-0CFDD9BBE67A}" destId="{B7CC2590-9C25-44F5-9FDF-F23267E483DE}" srcOrd="4" destOrd="0" presId="urn:microsoft.com/office/officeart/2005/8/layout/process1"/>
    <dgm:cxn modelId="{B23844E4-3C78-4C35-AAA3-68591C382BBC}" type="presParOf" srcId="{3AFF1809-3310-43F4-8C2F-0CFDD9BBE67A}" destId="{B4C15F25-8125-4DEC-B0A5-46BD96D4E489}" srcOrd="5" destOrd="0" presId="urn:microsoft.com/office/officeart/2005/8/layout/process1"/>
    <dgm:cxn modelId="{1C82A1AA-B3F2-47A6-B043-6AF65595D1BE}" type="presParOf" srcId="{B4C15F25-8125-4DEC-B0A5-46BD96D4E489}" destId="{5F874562-B397-4447-B52F-21DBE5072A1D}" srcOrd="0" destOrd="0" presId="urn:microsoft.com/office/officeart/2005/8/layout/process1"/>
    <dgm:cxn modelId="{6B30E331-E3BB-4C08-ABB7-CAF0A831876C}" type="presParOf" srcId="{3AFF1809-3310-43F4-8C2F-0CFDD9BBE67A}" destId="{7EC04AE1-960F-4A44-80AC-FD914552CE0F}" srcOrd="6" destOrd="0" presId="urn:microsoft.com/office/officeart/2005/8/layout/process1"/>
    <dgm:cxn modelId="{CF063D17-0B7C-402B-8E92-4B47CEA9E122}" type="presParOf" srcId="{3AFF1809-3310-43F4-8C2F-0CFDD9BBE67A}" destId="{E61B6A69-BA69-41BF-A9C4-BC09E4F43E55}" srcOrd="7" destOrd="0" presId="urn:microsoft.com/office/officeart/2005/8/layout/process1"/>
    <dgm:cxn modelId="{C46BFC82-6EE0-4BA8-BC9A-BB95400A4D20}" type="presParOf" srcId="{E61B6A69-BA69-41BF-A9C4-BC09E4F43E55}" destId="{8A891B6D-04F5-4E23-BB95-B065279416B4}" srcOrd="0" destOrd="0" presId="urn:microsoft.com/office/officeart/2005/8/layout/process1"/>
    <dgm:cxn modelId="{4C7E5685-3613-4D1D-992A-523D7D7BFF8C}" type="presParOf" srcId="{3AFF1809-3310-43F4-8C2F-0CFDD9BBE67A}" destId="{9A317646-6063-43B8-828F-ECB110E35D3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5535D-1ACC-4515-972B-9D421C2E976C}">
      <dsp:nvSpPr>
        <dsp:cNvPr id="0" name=""/>
        <dsp:cNvSpPr/>
      </dsp:nvSpPr>
      <dsp:spPr>
        <a:xfrm>
          <a:off x="5134" y="112428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Актуализация знаний/опыта</a:t>
          </a:r>
          <a:endParaRPr lang="ru-RU" sz="1600" kern="1200" dirty="0"/>
        </a:p>
      </dsp:txBody>
      <dsp:txXfrm>
        <a:off x="33106" y="140400"/>
        <a:ext cx="1535772" cy="899086"/>
      </dsp:txXfrm>
    </dsp:sp>
    <dsp:sp modelId="{52FD5FCE-C5CD-4D0B-A642-5F044DC70175}">
      <dsp:nvSpPr>
        <dsp:cNvPr id="0" name=""/>
        <dsp:cNvSpPr/>
      </dsp:nvSpPr>
      <dsp:spPr>
        <a:xfrm>
          <a:off x="1756023" y="392571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756023" y="471520"/>
        <a:ext cx="236210" cy="236847"/>
      </dsp:txXfrm>
    </dsp:sp>
    <dsp:sp modelId="{82556AF2-3385-4080-87D4-D9D09F15ED0C}">
      <dsp:nvSpPr>
        <dsp:cNvPr id="0" name=""/>
        <dsp:cNvSpPr/>
      </dsp:nvSpPr>
      <dsp:spPr>
        <a:xfrm>
          <a:off x="2233538" y="112428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Пробное действие</a:t>
          </a:r>
          <a:endParaRPr lang="ru-RU" sz="1600" kern="1200" dirty="0"/>
        </a:p>
      </dsp:txBody>
      <dsp:txXfrm>
        <a:off x="2261510" y="140400"/>
        <a:ext cx="1535772" cy="899086"/>
      </dsp:txXfrm>
    </dsp:sp>
    <dsp:sp modelId="{E8BA0632-ACCB-42E7-968D-30974C663F30}">
      <dsp:nvSpPr>
        <dsp:cNvPr id="0" name=""/>
        <dsp:cNvSpPr/>
      </dsp:nvSpPr>
      <dsp:spPr>
        <a:xfrm>
          <a:off x="3984426" y="392571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84426" y="471520"/>
        <a:ext cx="236210" cy="236847"/>
      </dsp:txXfrm>
    </dsp:sp>
    <dsp:sp modelId="{B7CC2590-9C25-44F5-9FDF-F23267E483DE}">
      <dsp:nvSpPr>
        <dsp:cNvPr id="0" name=""/>
        <dsp:cNvSpPr/>
      </dsp:nvSpPr>
      <dsp:spPr>
        <a:xfrm>
          <a:off x="4461941" y="112428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</a:t>
          </a:r>
          <a:endParaRPr lang="ru-RU" sz="1600" kern="1200" dirty="0"/>
        </a:p>
      </dsp:txBody>
      <dsp:txXfrm>
        <a:off x="4489913" y="140400"/>
        <a:ext cx="1535772" cy="899086"/>
      </dsp:txXfrm>
    </dsp:sp>
    <dsp:sp modelId="{B4C15F25-8125-4DEC-B0A5-46BD96D4E489}">
      <dsp:nvSpPr>
        <dsp:cNvPr id="0" name=""/>
        <dsp:cNvSpPr/>
      </dsp:nvSpPr>
      <dsp:spPr>
        <a:xfrm>
          <a:off x="6212830" y="392571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212830" y="471520"/>
        <a:ext cx="236210" cy="236847"/>
      </dsp:txXfrm>
    </dsp:sp>
    <dsp:sp modelId="{7EC04AE1-960F-4A44-80AC-FD914552CE0F}">
      <dsp:nvSpPr>
        <dsp:cNvPr id="0" name=""/>
        <dsp:cNvSpPr/>
      </dsp:nvSpPr>
      <dsp:spPr>
        <a:xfrm>
          <a:off x="6690345" y="112428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Представление процесса и результатов</a:t>
          </a:r>
          <a:endParaRPr lang="ru-RU" sz="1600" kern="1200" dirty="0"/>
        </a:p>
      </dsp:txBody>
      <dsp:txXfrm>
        <a:off x="6718317" y="140400"/>
        <a:ext cx="1535772" cy="899086"/>
      </dsp:txXfrm>
    </dsp:sp>
    <dsp:sp modelId="{E61B6A69-BA69-41BF-A9C4-BC09E4F43E55}">
      <dsp:nvSpPr>
        <dsp:cNvPr id="0" name=""/>
        <dsp:cNvSpPr/>
      </dsp:nvSpPr>
      <dsp:spPr>
        <a:xfrm>
          <a:off x="8441233" y="392571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8441233" y="471520"/>
        <a:ext cx="236210" cy="236847"/>
      </dsp:txXfrm>
    </dsp:sp>
    <dsp:sp modelId="{9A317646-6063-43B8-828F-ECB110E35D39}">
      <dsp:nvSpPr>
        <dsp:cNvPr id="0" name=""/>
        <dsp:cNvSpPr/>
      </dsp:nvSpPr>
      <dsp:spPr>
        <a:xfrm>
          <a:off x="8918748" y="112428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Экспертная оценка</a:t>
          </a:r>
          <a:endParaRPr lang="ru-RU" sz="1600" kern="1200" dirty="0"/>
        </a:p>
      </dsp:txBody>
      <dsp:txXfrm>
        <a:off x="8946720" y="140400"/>
        <a:ext cx="1535772" cy="899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26B-8577-4313-A85C-A933982899E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D28B-15D6-44DF-A8F7-6DF032A58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9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26B-8577-4313-A85C-A933982899E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D28B-15D6-44DF-A8F7-6DF032A58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1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26B-8577-4313-A85C-A933982899E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D28B-15D6-44DF-A8F7-6DF032A58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26B-8577-4313-A85C-A933982899E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D28B-15D6-44DF-A8F7-6DF032A58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6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26B-8577-4313-A85C-A933982899E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D28B-15D6-44DF-A8F7-6DF032A58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5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26B-8577-4313-A85C-A933982899E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D28B-15D6-44DF-A8F7-6DF032A58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0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26B-8577-4313-A85C-A933982899E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D28B-15D6-44DF-A8F7-6DF032A58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1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26B-8577-4313-A85C-A933982899E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D28B-15D6-44DF-A8F7-6DF032A58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2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26B-8577-4313-A85C-A933982899E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D28B-15D6-44DF-A8F7-6DF032A58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5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26B-8577-4313-A85C-A933982899E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D28B-15D6-44DF-A8F7-6DF032A58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3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E26B-8577-4313-A85C-A933982899E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D28B-15D6-44DF-A8F7-6DF032A58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6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5E26B-8577-4313-A85C-A933982899ED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DD28B-15D6-44DF-A8F7-6DF032A58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3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компетенции школьников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15882"/>
          </a:xfrm>
        </p:spPr>
        <p:txBody>
          <a:bodyPr>
            <a:normAutofit/>
          </a:bodyPr>
          <a:lstStyle/>
          <a:p>
            <a:r>
              <a:rPr lang="ru-RU" sz="5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Учим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5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)!</a:t>
            </a:r>
          </a:p>
          <a:p>
            <a:endParaRPr lang="ru-RU" dirty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Кириллова Ирина Олеговна</a:t>
            </a:r>
          </a:p>
          <a:p>
            <a:r>
              <a:rPr lang="ru-RU" dirty="0" smtClean="0"/>
              <a:t>учитель начальных классов МБОУ «СОШ №198»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9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09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0070C0"/>
                </a:solidFill>
              </a:rPr>
              <a:t>Учим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/>
              <a:t>) </a:t>
            </a:r>
            <a:r>
              <a:rPr lang="ru-RU" dirty="0">
                <a:solidFill>
                  <a:srgbClr val="0070C0"/>
                </a:solidFill>
              </a:rPr>
              <a:t>учить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/>
              <a:t>)!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9216"/>
            <a:ext cx="10515600" cy="51877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l="7334" t="16263" r="36333" b="9559"/>
          <a:stretch/>
        </p:blipFill>
        <p:spPr bwMode="auto">
          <a:xfrm rot="5400000">
            <a:off x="1357312" y="470104"/>
            <a:ext cx="3219450" cy="4257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8485" r="12078" b="13454"/>
          <a:stretch/>
        </p:blipFill>
        <p:spPr>
          <a:xfrm>
            <a:off x="9322118" y="989216"/>
            <a:ext cx="2529831" cy="3466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8849" r="16847" b="6910"/>
          <a:stretch/>
        </p:blipFill>
        <p:spPr>
          <a:xfrm>
            <a:off x="6639858" y="989216"/>
            <a:ext cx="2757074" cy="4305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t="7879" r="20082" b="26425"/>
          <a:stretch/>
        </p:blipFill>
        <p:spPr>
          <a:xfrm>
            <a:off x="353289" y="3683597"/>
            <a:ext cx="2071257" cy="2923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0"/>
          <a:stretch/>
        </p:blipFill>
        <p:spPr>
          <a:xfrm>
            <a:off x="9043611" y="3783903"/>
            <a:ext cx="2899007" cy="19795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5"/>
          <a:stretch/>
        </p:blipFill>
        <p:spPr>
          <a:xfrm>
            <a:off x="6123710" y="4737646"/>
            <a:ext cx="2690354" cy="19038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t="1212" r="10034" b="23515"/>
          <a:stretch/>
        </p:blipFill>
        <p:spPr>
          <a:xfrm>
            <a:off x="3765665" y="3721310"/>
            <a:ext cx="2025535" cy="291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591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0070C0"/>
                </a:solidFill>
              </a:rPr>
              <a:t>Учим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/>
              <a:t>) </a:t>
            </a:r>
            <a:r>
              <a:rPr lang="ru-RU" dirty="0">
                <a:solidFill>
                  <a:srgbClr val="0070C0"/>
                </a:solidFill>
              </a:rPr>
              <a:t>учить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/>
              <a:t>)!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0284"/>
            <a:ext cx="10515600" cy="4946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девизом этим сможешь ты любых вершин добиться: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стыдно многого не знать,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стыдно не учиться!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51"/>
          </a:xfrm>
        </p:spPr>
        <p:txBody>
          <a:bodyPr>
            <a:noAutofit/>
          </a:bodyPr>
          <a:lstStyle/>
          <a:p>
            <a:pPr algn="r"/>
            <a:r>
              <a:rPr lang="ru-RU" sz="3200" dirty="0">
                <a:solidFill>
                  <a:srgbClr val="0070C0"/>
                </a:solidFill>
              </a:rPr>
              <a:t>Учим</a:t>
            </a:r>
            <a:r>
              <a:rPr lang="ru-RU" sz="3200" dirty="0"/>
              <a:t>(</a:t>
            </a:r>
            <a:r>
              <a:rPr lang="ru-RU" sz="3200" dirty="0" err="1">
                <a:solidFill>
                  <a:srgbClr val="00B050"/>
                </a:solidFill>
              </a:rPr>
              <a:t>ся</a:t>
            </a:r>
            <a:r>
              <a:rPr lang="ru-RU" sz="3200" dirty="0"/>
              <a:t>) </a:t>
            </a:r>
            <a:r>
              <a:rPr lang="ru-RU" sz="3200" dirty="0">
                <a:solidFill>
                  <a:srgbClr val="0070C0"/>
                </a:solidFill>
              </a:rPr>
              <a:t>учить</a:t>
            </a:r>
            <a:r>
              <a:rPr lang="ru-RU" sz="3200" dirty="0"/>
              <a:t>(</a:t>
            </a:r>
            <a:r>
              <a:rPr lang="ru-RU" sz="3200" dirty="0" err="1">
                <a:solidFill>
                  <a:srgbClr val="00B050"/>
                </a:solidFill>
              </a:rPr>
              <a:t>ся</a:t>
            </a:r>
            <a:r>
              <a:rPr lang="ru-RU" sz="3200" dirty="0"/>
              <a:t>)! </a:t>
            </a:r>
            <a:br>
              <a:rPr lang="ru-RU" sz="3200" dirty="0"/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0531"/>
            <a:ext cx="10515600" cy="5046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компетентность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знаний, способностей, навыков и опыта в проведении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получении определенного нового знания, нового интеллектуального продукта, создания нового проекта, нового решения проблемы; качества и умения, которые человек должен проявлять в проведении эффективного исследования любого вопроса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 компетенции:</a:t>
            </a:r>
          </a:p>
          <a:p>
            <a:pPr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ЗНАЮ+УМЕЮ+ДЕЙСТВУЮ+МОГУ+ХОЧУ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6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</p:spPr>
        <p:txBody>
          <a:bodyPr>
            <a:normAutofit/>
          </a:bodyPr>
          <a:lstStyle/>
          <a:p>
            <a:pPr algn="r"/>
            <a:r>
              <a:rPr lang="ru-RU" sz="3600" dirty="0">
                <a:solidFill>
                  <a:srgbClr val="0070C0"/>
                </a:solidFill>
              </a:rPr>
              <a:t>Учим</a:t>
            </a:r>
            <a:r>
              <a:rPr lang="ru-RU" sz="3600" dirty="0"/>
              <a:t>(</a:t>
            </a:r>
            <a:r>
              <a:rPr lang="ru-RU" sz="3600" dirty="0" err="1">
                <a:solidFill>
                  <a:srgbClr val="00B050"/>
                </a:solidFill>
              </a:rPr>
              <a:t>ся</a:t>
            </a:r>
            <a:r>
              <a:rPr lang="ru-RU" sz="3600" dirty="0"/>
              <a:t>) </a:t>
            </a:r>
            <a:r>
              <a:rPr lang="ru-RU" sz="3600" dirty="0">
                <a:solidFill>
                  <a:srgbClr val="0070C0"/>
                </a:solidFill>
              </a:rPr>
              <a:t>учить</a:t>
            </a:r>
            <a:r>
              <a:rPr lang="ru-RU" sz="3600" dirty="0"/>
              <a:t>(</a:t>
            </a:r>
            <a:r>
              <a:rPr lang="ru-RU" sz="3600" dirty="0" err="1">
                <a:solidFill>
                  <a:srgbClr val="00B050"/>
                </a:solidFill>
              </a:rPr>
              <a:t>ся</a:t>
            </a:r>
            <a:r>
              <a:rPr lang="ru-RU" sz="3600" dirty="0"/>
              <a:t>)!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произойдёт, если смешать кислоту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соду?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Шаг 1. Актуализация имеющихся знаний</a:t>
            </a:r>
          </a:p>
          <a:p>
            <a:pPr marL="0" indent="0">
              <a:buNone/>
            </a:pP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259375"/>
              </p:ext>
            </p:extLst>
          </p:nvPr>
        </p:nvGraphicFramePr>
        <p:xfrm>
          <a:off x="838199" y="1875135"/>
          <a:ext cx="10807932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644">
                  <a:extLst>
                    <a:ext uri="{9D8B030D-6E8A-4147-A177-3AD203B41FA5}">
                      <a16:colId xmlns="" xmlns:a16="http://schemas.microsoft.com/office/drawing/2014/main" val="2652733014"/>
                    </a:ext>
                  </a:extLst>
                </a:gridCol>
                <a:gridCol w="3602644">
                  <a:extLst>
                    <a:ext uri="{9D8B030D-6E8A-4147-A177-3AD203B41FA5}">
                      <a16:colId xmlns="" xmlns:a16="http://schemas.microsoft.com/office/drawing/2014/main" val="3596416584"/>
                    </a:ext>
                  </a:extLst>
                </a:gridCol>
                <a:gridCol w="3602644">
                  <a:extLst>
                    <a:ext uri="{9D8B030D-6E8A-4147-A177-3AD203B41FA5}">
                      <a16:colId xmlns="" xmlns:a16="http://schemas.microsoft.com/office/drawing/2014/main" val="608170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Когнитивные</a:t>
                      </a:r>
                      <a:r>
                        <a:rPr lang="ru-RU" sz="1600" baseline="0" dirty="0" smtClean="0"/>
                        <a:t> процессы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Личностные</a:t>
                      </a:r>
                      <a:r>
                        <a:rPr lang="ru-RU" sz="1600" baseline="0" dirty="0" smtClean="0"/>
                        <a:t> результаты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Метапредметные</a:t>
                      </a:r>
                      <a:r>
                        <a:rPr lang="ru-RU" sz="1600" dirty="0" smtClean="0"/>
                        <a:t> результаты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58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Припоминание (узнавание, воспроизведение)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Готовность и способность воспринимать явления: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осознание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избирательное внимание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желание воспринимать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Ученик знает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употребляемые термины,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конкретные факты,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и процедуры,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понятия,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и принципы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76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Понимание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(интерпретация,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риведение примеров,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лассификация,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бобщение,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равнение,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бъяснение)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Активные проявления, исходящие от самого ученика (не просто воспринимает, а проявляет интерес к явлению или деятельности):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обсуждает вопросы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выдвигает гипотезы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Ученик интерпретирует словесный материал,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схемы, графики, диаграммы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преобразует словесный материал в модели, математические выражения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предположительно описывает будущие действия, прогнозирует последствия, вытекающие из имеющихся данных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3796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0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0" y="365126"/>
            <a:ext cx="8976360" cy="50771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0070C0"/>
                </a:solidFill>
              </a:rPr>
              <a:t>Учим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/>
              <a:t>) </a:t>
            </a:r>
            <a:r>
              <a:rPr lang="ru-RU" dirty="0">
                <a:solidFill>
                  <a:srgbClr val="0070C0"/>
                </a:solidFill>
              </a:rPr>
              <a:t>учить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/>
              <a:t>)!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433415"/>
              </p:ext>
            </p:extLst>
          </p:nvPr>
        </p:nvGraphicFramePr>
        <p:xfrm>
          <a:off x="897773" y="4602076"/>
          <a:ext cx="1073173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622">
                  <a:extLst>
                    <a:ext uri="{9D8B030D-6E8A-4147-A177-3AD203B41FA5}">
                      <a16:colId xmlns="" xmlns:a16="http://schemas.microsoft.com/office/drawing/2014/main" val="96534319"/>
                    </a:ext>
                  </a:extLst>
                </a:gridCol>
                <a:gridCol w="1788622">
                  <a:extLst>
                    <a:ext uri="{9D8B030D-6E8A-4147-A177-3AD203B41FA5}">
                      <a16:colId xmlns="" xmlns:a16="http://schemas.microsoft.com/office/drawing/2014/main" val="793398996"/>
                    </a:ext>
                  </a:extLst>
                </a:gridCol>
                <a:gridCol w="1788622">
                  <a:extLst>
                    <a:ext uri="{9D8B030D-6E8A-4147-A177-3AD203B41FA5}">
                      <a16:colId xmlns="" xmlns:a16="http://schemas.microsoft.com/office/drawing/2014/main" val="2978464190"/>
                    </a:ext>
                  </a:extLst>
                </a:gridCol>
                <a:gridCol w="1788622">
                  <a:extLst>
                    <a:ext uri="{9D8B030D-6E8A-4147-A177-3AD203B41FA5}">
                      <a16:colId xmlns="" xmlns:a16="http://schemas.microsoft.com/office/drawing/2014/main" val="892344916"/>
                    </a:ext>
                  </a:extLst>
                </a:gridCol>
                <a:gridCol w="1788622">
                  <a:extLst>
                    <a:ext uri="{9D8B030D-6E8A-4147-A177-3AD203B41FA5}">
                      <a16:colId xmlns="" xmlns:a16="http://schemas.microsoft.com/office/drawing/2014/main" val="3288732666"/>
                    </a:ext>
                  </a:extLst>
                </a:gridCol>
                <a:gridCol w="1788622">
                  <a:extLst>
                    <a:ext uri="{9D8B030D-6E8A-4147-A177-3AD203B41FA5}">
                      <a16:colId xmlns="" xmlns:a16="http://schemas.microsoft.com/office/drawing/2014/main" val="1075989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пузырьков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342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3533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531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Смесь №1 и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336658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3331" y="955964"/>
            <a:ext cx="109561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Приведите пример, когда при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смешивании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этих веществ ничего не случится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Шаг 2. Пробное действие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7480"/>
              </p:ext>
            </p:extLst>
          </p:nvPr>
        </p:nvGraphicFramePr>
        <p:xfrm>
          <a:off x="897773" y="1772365"/>
          <a:ext cx="10731732" cy="2631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2">
                  <a:extLst>
                    <a:ext uri="{9D8B030D-6E8A-4147-A177-3AD203B41FA5}">
                      <a16:colId xmlns="" xmlns:a16="http://schemas.microsoft.com/office/drawing/2014/main" val="1269881162"/>
                    </a:ext>
                  </a:extLst>
                </a:gridCol>
                <a:gridCol w="5012574">
                  <a:extLst>
                    <a:ext uri="{9D8B030D-6E8A-4147-A177-3AD203B41FA5}">
                      <a16:colId xmlns="" xmlns:a16="http://schemas.microsoft.com/office/drawing/2014/main" val="2662826338"/>
                    </a:ext>
                  </a:extLst>
                </a:gridCol>
                <a:gridCol w="3433156">
                  <a:extLst>
                    <a:ext uri="{9D8B030D-6E8A-4147-A177-3AD203B41FA5}">
                      <a16:colId xmlns="" xmlns:a16="http://schemas.microsoft.com/office/drawing/2014/main" val="1090134324"/>
                    </a:ext>
                  </a:extLst>
                </a:gridCol>
              </a:tblGrid>
              <a:tr h="34584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Когнитивные</a:t>
                      </a:r>
                      <a:r>
                        <a:rPr lang="ru-RU" sz="1600" baseline="0" dirty="0" smtClean="0"/>
                        <a:t> процессы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Личностные</a:t>
                      </a:r>
                      <a:r>
                        <a:rPr lang="ru-RU" sz="1600" baseline="0" dirty="0" smtClean="0"/>
                        <a:t> результаты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Метапредметные</a:t>
                      </a:r>
                      <a:r>
                        <a:rPr lang="ru-RU" sz="1600" dirty="0" smtClean="0"/>
                        <a:t> результаты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9475327"/>
                  </a:ext>
                </a:extLst>
              </a:tr>
              <a:tr h="2254503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Применение</a:t>
                      </a:r>
                    </a:p>
                    <a:p>
                      <a:r>
                        <a:rPr lang="ru-RU" dirty="0" smtClean="0"/>
                        <a:t>Включение в культурный опыт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Различные уровни ценностных ориентаций: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проявление устойчивого желания овладеть действиями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целенаправленное изучение различных точек зрения для создания собственного суждения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проявление убежденности, последовательности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выполняет пробные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 понятия и принципы в новых ситуациях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применяет законы, теории в конкретных практических ситуациях,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демонстрирует применение метода или процедуры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9181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7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591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0070C0"/>
                </a:solidFill>
              </a:rPr>
              <a:t>Учим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/>
              <a:t>) </a:t>
            </a:r>
            <a:r>
              <a:rPr lang="ru-RU" dirty="0">
                <a:solidFill>
                  <a:srgbClr val="0070C0"/>
                </a:solidFill>
              </a:rPr>
              <a:t>учить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 smtClean="0"/>
              <a:t>)!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125843"/>
              </p:ext>
            </p:extLst>
          </p:nvPr>
        </p:nvGraphicFramePr>
        <p:xfrm>
          <a:off x="994755" y="4976149"/>
          <a:ext cx="1050867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168">
                  <a:extLst>
                    <a:ext uri="{9D8B030D-6E8A-4147-A177-3AD203B41FA5}">
                      <a16:colId xmlns="" xmlns:a16="http://schemas.microsoft.com/office/drawing/2014/main" val="717564621"/>
                    </a:ext>
                  </a:extLst>
                </a:gridCol>
                <a:gridCol w="3644808">
                  <a:extLst>
                    <a:ext uri="{9D8B030D-6E8A-4147-A177-3AD203B41FA5}">
                      <a16:colId xmlns="" xmlns:a16="http://schemas.microsoft.com/office/drawing/2014/main" val="515951106"/>
                    </a:ext>
                  </a:extLst>
                </a:gridCol>
                <a:gridCol w="2888039">
                  <a:extLst>
                    <a:ext uri="{9D8B030D-6E8A-4147-A177-3AD203B41FA5}">
                      <a16:colId xmlns="" xmlns:a16="http://schemas.microsoft.com/office/drawing/2014/main" val="2308385100"/>
                    </a:ext>
                  </a:extLst>
                </a:gridCol>
                <a:gridCol w="1348660">
                  <a:extLst>
                    <a:ext uri="{9D8B030D-6E8A-4147-A177-3AD203B41FA5}">
                      <a16:colId xmlns="" xmlns:a16="http://schemas.microsoft.com/office/drawing/2014/main" val="3552741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пузырьков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582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Смесь +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7861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Смесь +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741753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8200" y="1055716"/>
            <a:ext cx="1058348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Почему ничего не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происходит? Почему это произошло?</a:t>
            </a: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Шаг 3. Анализ</a:t>
            </a:r>
          </a:p>
          <a:p>
            <a:pPr algn="ctr"/>
            <a:endParaRPr lang="ru-RU" sz="2400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762006"/>
              </p:ext>
            </p:extLst>
          </p:nvPr>
        </p:nvGraphicFramePr>
        <p:xfrm>
          <a:off x="987829" y="1857034"/>
          <a:ext cx="10515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471">
                  <a:extLst>
                    <a:ext uri="{9D8B030D-6E8A-4147-A177-3AD203B41FA5}">
                      <a16:colId xmlns="" xmlns:a16="http://schemas.microsoft.com/office/drawing/2014/main" val="2952671434"/>
                    </a:ext>
                  </a:extLst>
                </a:gridCol>
                <a:gridCol w="4432929">
                  <a:extLst>
                    <a:ext uri="{9D8B030D-6E8A-4147-A177-3AD203B41FA5}">
                      <a16:colId xmlns="" xmlns:a16="http://schemas.microsoft.com/office/drawing/2014/main" val="303055408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412863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Когнитивные</a:t>
                      </a:r>
                      <a:r>
                        <a:rPr lang="ru-RU" sz="1600" baseline="0" dirty="0" smtClean="0"/>
                        <a:t> процессы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Личностные</a:t>
                      </a:r>
                      <a:r>
                        <a:rPr lang="ru-RU" sz="1600" baseline="0" dirty="0" smtClean="0"/>
                        <a:t> результаты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Метапредметные</a:t>
                      </a:r>
                      <a:r>
                        <a:rPr lang="ru-RU" sz="1600" dirty="0" smtClean="0"/>
                        <a:t> результаты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6121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Сравнение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умения наблюдать и описывать процесс,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формулировать выводы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рефлексивности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критичности к собственным действиям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ответственности</a:t>
                      </a:r>
                      <a:r>
                        <a:rPr lang="ru-RU" baseline="0" dirty="0" smtClean="0"/>
                        <a:t> за 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Ученик: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выдвигает новые предположения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видит ошибки и упущения в логике рассуждения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 различие между фактами и следствиями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оценивает значимость и достоверность  данных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76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5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0070C0"/>
                </a:solidFill>
              </a:rPr>
              <a:t>Учим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/>
              <a:t>) </a:t>
            </a:r>
            <a:r>
              <a:rPr lang="ru-RU" dirty="0">
                <a:solidFill>
                  <a:srgbClr val="0070C0"/>
                </a:solidFill>
              </a:rPr>
              <a:t>учить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/>
              <a:t>)!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9092"/>
            <a:ext cx="10515600" cy="5137871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Шаг 4. Представление результатов</a:t>
            </a:r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r>
              <a:rPr lang="ru-RU" b="1" u="sng" dirty="0" smtClean="0"/>
              <a:t>Шаг 5. Экспертная оценка (знания, умения, включение в опыт)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667" y="1805667"/>
            <a:ext cx="2252748" cy="1689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4554" y="1807696"/>
            <a:ext cx="2268980" cy="17017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19993" r="18909"/>
          <a:stretch/>
        </p:blipFill>
        <p:spPr>
          <a:xfrm rot="5400000">
            <a:off x="6047296" y="1752539"/>
            <a:ext cx="2252747" cy="17958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12487" r="22115" b="12833"/>
          <a:stretch/>
        </p:blipFill>
        <p:spPr>
          <a:xfrm rot="5400000">
            <a:off x="8688717" y="1792784"/>
            <a:ext cx="2252748" cy="17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70C0"/>
                </a:solidFill>
              </a:rPr>
              <a:t>Учим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/>
              <a:t>) </a:t>
            </a:r>
            <a:r>
              <a:rPr lang="ru-RU" dirty="0">
                <a:solidFill>
                  <a:srgbClr val="0070C0"/>
                </a:solidFill>
              </a:rPr>
              <a:t>учить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/>
              <a:t>)!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2218"/>
            <a:ext cx="10515600" cy="50547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формирования исследовательской компетенции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1. Актуализация знаний</a:t>
            </a:r>
          </a:p>
          <a:p>
            <a:pPr marL="0" indent="0"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2. Применение знаний/опыта в новой ситуации              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(пробное действие)</a:t>
            </a:r>
          </a:p>
          <a:p>
            <a:pPr marL="0" indent="0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3. Анализ (описание, формулировка выводов)</a:t>
            </a:r>
          </a:p>
          <a:p>
            <a:pPr marL="0" indent="0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4. Представление результатов</a:t>
            </a:r>
          </a:p>
          <a:p>
            <a:pPr marL="0" indent="0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Шаг 5. Экспертная оценка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52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0070C0"/>
                </a:solidFill>
              </a:rPr>
              <a:t>Учим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/>
              <a:t>) </a:t>
            </a:r>
            <a:r>
              <a:rPr lang="ru-RU" dirty="0">
                <a:solidFill>
                  <a:srgbClr val="0070C0"/>
                </a:solidFill>
              </a:rPr>
              <a:t>учить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/>
              <a:t>)!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380679"/>
              </p:ext>
            </p:extLst>
          </p:nvPr>
        </p:nvGraphicFramePr>
        <p:xfrm>
          <a:off x="838994" y="920462"/>
          <a:ext cx="10515600" cy="117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6473" y="2008909"/>
            <a:ext cx="11285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Дубов Никита, 2 класс: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образом, делить на нуль нельзя в теории множеств, теория чисел такое деление допускает. Результатом деления на нуль является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бесконечность.</a:t>
            </a:r>
          </a:p>
          <a:p>
            <a:pPr indent="457200"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Катя, 10 класс: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и связывает, как правило, однородные члены предложения. Почему же в названии своего романа Л.Н. Толстой поставил первым слово «война»? Понимание роли союза «и» в русском языке позволяло назвать его как «Война и мир», так и «Мир и война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57200" algn="just"/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Мыскова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Настя, 1 класс: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у всех травянистых растений есть корень, стебель и листья, то где стебель у капусты?</a:t>
            </a:r>
          </a:p>
          <a:p>
            <a:pPr indent="457200"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Шпаков Саша, 5 класс: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подтверждения гипотезы мы в течение месяца занимались с 5 желающими по 40 минут три раза в неделю. При этом проводились замеры пульса и частоты дыхания по окончании каждого занятия. Выполняя одинаковые серии упражнений месяц, у 100% снизились частота дыхания и сокращений сердца.</a:t>
            </a:r>
          </a:p>
          <a:p>
            <a:pPr indent="457200"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Трусов Рома, 1 класс: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описании опыта нет фотографий? Я что, на слово должен тебе поверить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i="1" dirty="0" smtClean="0"/>
              <a:t>   </a:t>
            </a: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96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0070C0"/>
                </a:solidFill>
              </a:rPr>
              <a:t>Учим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/>
              <a:t>) </a:t>
            </a:r>
            <a:r>
              <a:rPr lang="ru-RU" dirty="0">
                <a:solidFill>
                  <a:srgbClr val="0070C0"/>
                </a:solidFill>
              </a:rPr>
              <a:t>учить</a:t>
            </a:r>
            <a:r>
              <a:rPr lang="ru-RU" dirty="0"/>
              <a:t>(</a:t>
            </a:r>
            <a:r>
              <a:rPr lang="ru-RU" dirty="0" err="1">
                <a:solidFill>
                  <a:srgbClr val="00B050"/>
                </a:solidFill>
              </a:rPr>
              <a:t>ся</a:t>
            </a:r>
            <a:r>
              <a:rPr lang="ru-RU" dirty="0"/>
              <a:t>)!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0778"/>
            <a:ext cx="10515600" cy="514618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BYOD-технологии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Bring your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own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съемки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фотографий, записи звука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браузером,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почтой, образовательными сайтами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по картам с привязкой к местности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определять по ним свое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отчётов по долгосрочным опытам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секундомером, калькулятором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21876"/>
            <a:ext cx="1763684" cy="1763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88" y="4621876"/>
            <a:ext cx="986617" cy="1753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24" y="4632367"/>
            <a:ext cx="1003329" cy="1783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23" y="4632367"/>
            <a:ext cx="1337773" cy="1783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5" y="4612674"/>
            <a:ext cx="1003329" cy="17836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7" t="13043" r="4586" b="41304"/>
          <a:stretch/>
        </p:blipFill>
        <p:spPr>
          <a:xfrm rot="5400000">
            <a:off x="8723999" y="4043889"/>
            <a:ext cx="3791019" cy="1454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526" y="4672434"/>
            <a:ext cx="956847" cy="170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734</Words>
  <Application>Microsoft Office PowerPoint</Application>
  <PresentationFormat>Произвольный</PresentationFormat>
  <Paragraphs>135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Исследовательские компетенции школьников</vt:lpstr>
      <vt:lpstr>Учим(ся) учить(ся)!  </vt:lpstr>
      <vt:lpstr>Учим(ся) учить(ся)!</vt:lpstr>
      <vt:lpstr>Учим(ся) учить(ся)!</vt:lpstr>
      <vt:lpstr>Учим(ся) учить(ся)!</vt:lpstr>
      <vt:lpstr>Учим(ся) учить(ся)!</vt:lpstr>
      <vt:lpstr>Учим(ся) учить(ся)!</vt:lpstr>
      <vt:lpstr>Учим(ся) учить(ся)!</vt:lpstr>
      <vt:lpstr>Учим(ся) учить(ся)!</vt:lpstr>
      <vt:lpstr>Учим(ся) учить(ся)!</vt:lpstr>
      <vt:lpstr>Учим(ся) учить(ся)!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Исследовательские компетенции школьников</dc:title>
  <dc:creator>Ирина Кириллова</dc:creator>
  <cp:lastModifiedBy>Ирина Кириллова</cp:lastModifiedBy>
  <cp:revision>39</cp:revision>
  <cp:lastPrinted>2017-11-13T11:53:39Z</cp:lastPrinted>
  <dcterms:created xsi:type="dcterms:W3CDTF">2017-11-12T04:58:39Z</dcterms:created>
  <dcterms:modified xsi:type="dcterms:W3CDTF">2018-04-25T23:24:40Z</dcterms:modified>
</cp:coreProperties>
</file>