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6" r:id="rId9"/>
    <p:sldId id="262" r:id="rId10"/>
    <p:sldId id="267" r:id="rId11"/>
    <p:sldId id="263" r:id="rId12"/>
  </p:sldIdLst>
  <p:sldSz cx="12192000" cy="6858000"/>
  <p:notesSz cx="6811963" cy="99456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69" autoAdjust="0"/>
    <p:restoredTop sz="94660"/>
  </p:normalViewPr>
  <p:slideViewPr>
    <p:cSldViewPr snapToGrid="0">
      <p:cViewPr>
        <p:scale>
          <a:sx n="69" d="100"/>
          <a:sy n="69" d="100"/>
        </p:scale>
        <p:origin x="-2130" y="-11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716C404-75EE-449E-AEE9-DCE326BF64FE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43FB437B-7A03-43EE-87D1-3D3FB8D4F009}">
      <dgm:prSet phldrT="[Текст]"/>
      <dgm:spPr/>
      <dgm:t>
        <a:bodyPr/>
        <a:lstStyle/>
        <a:p>
          <a:r>
            <a:rPr lang="ru-RU" dirty="0" smtClean="0"/>
            <a:t>Актуализация знаний/опыта</a:t>
          </a:r>
          <a:endParaRPr lang="ru-RU" dirty="0"/>
        </a:p>
      </dgm:t>
    </dgm:pt>
    <dgm:pt modelId="{24303E4A-B004-45C8-AE9C-E1039139FE94}" type="parTrans" cxnId="{3C21A72C-C8C7-490E-8F9E-D52FF8D35E7C}">
      <dgm:prSet/>
      <dgm:spPr/>
      <dgm:t>
        <a:bodyPr/>
        <a:lstStyle/>
        <a:p>
          <a:endParaRPr lang="ru-RU"/>
        </a:p>
      </dgm:t>
    </dgm:pt>
    <dgm:pt modelId="{4363344B-4777-4065-880E-4041E5F5EA8B}" type="sibTrans" cxnId="{3C21A72C-C8C7-490E-8F9E-D52FF8D35E7C}">
      <dgm:prSet/>
      <dgm:spPr/>
      <dgm:t>
        <a:bodyPr/>
        <a:lstStyle/>
        <a:p>
          <a:endParaRPr lang="ru-RU"/>
        </a:p>
      </dgm:t>
    </dgm:pt>
    <dgm:pt modelId="{D96FCFE4-D449-435C-AF42-93D28B6F0B13}">
      <dgm:prSet phldrT="[Текст]"/>
      <dgm:spPr/>
      <dgm:t>
        <a:bodyPr/>
        <a:lstStyle/>
        <a:p>
          <a:r>
            <a:rPr lang="ru-RU" dirty="0" smtClean="0"/>
            <a:t>Пробное действие</a:t>
          </a:r>
          <a:endParaRPr lang="ru-RU" dirty="0"/>
        </a:p>
      </dgm:t>
    </dgm:pt>
    <dgm:pt modelId="{8E38A089-3997-4985-BD14-9FC76B217A30}" type="parTrans" cxnId="{D13C293E-3948-4DFD-A767-D260E4B053F4}">
      <dgm:prSet/>
      <dgm:spPr/>
      <dgm:t>
        <a:bodyPr/>
        <a:lstStyle/>
        <a:p>
          <a:endParaRPr lang="ru-RU"/>
        </a:p>
      </dgm:t>
    </dgm:pt>
    <dgm:pt modelId="{9526534D-50E1-4555-9373-AF09961A0734}" type="sibTrans" cxnId="{D13C293E-3948-4DFD-A767-D260E4B053F4}">
      <dgm:prSet/>
      <dgm:spPr/>
      <dgm:t>
        <a:bodyPr/>
        <a:lstStyle/>
        <a:p>
          <a:endParaRPr lang="ru-RU"/>
        </a:p>
      </dgm:t>
    </dgm:pt>
    <dgm:pt modelId="{E9D3B3C1-870F-40DC-ADB5-7AA3FB0D971D}">
      <dgm:prSet phldrT="[Текст]"/>
      <dgm:spPr/>
      <dgm:t>
        <a:bodyPr/>
        <a:lstStyle/>
        <a:p>
          <a:r>
            <a:rPr lang="ru-RU" dirty="0" smtClean="0"/>
            <a:t>Анализ </a:t>
          </a:r>
          <a:endParaRPr lang="ru-RU" dirty="0"/>
        </a:p>
      </dgm:t>
    </dgm:pt>
    <dgm:pt modelId="{148AE0E8-B65D-44C2-A6F7-4BAAE34B4280}" type="parTrans" cxnId="{CC544422-88B8-49B0-BE52-1823B74A6391}">
      <dgm:prSet/>
      <dgm:spPr/>
      <dgm:t>
        <a:bodyPr/>
        <a:lstStyle/>
        <a:p>
          <a:endParaRPr lang="ru-RU"/>
        </a:p>
      </dgm:t>
    </dgm:pt>
    <dgm:pt modelId="{49E42078-8E51-46C1-872E-F44B5A8CB8E1}" type="sibTrans" cxnId="{CC544422-88B8-49B0-BE52-1823B74A6391}">
      <dgm:prSet/>
      <dgm:spPr/>
      <dgm:t>
        <a:bodyPr/>
        <a:lstStyle/>
        <a:p>
          <a:endParaRPr lang="ru-RU"/>
        </a:p>
      </dgm:t>
    </dgm:pt>
    <dgm:pt modelId="{7CC3A325-F8CF-4891-AC93-A56CFDDBE542}">
      <dgm:prSet/>
      <dgm:spPr/>
      <dgm:t>
        <a:bodyPr/>
        <a:lstStyle/>
        <a:p>
          <a:r>
            <a:rPr lang="ru-RU" dirty="0" smtClean="0"/>
            <a:t>Представление процесса и результатов</a:t>
          </a:r>
          <a:endParaRPr lang="ru-RU" dirty="0"/>
        </a:p>
      </dgm:t>
    </dgm:pt>
    <dgm:pt modelId="{78D1CB32-50FB-4077-A725-E48FD7855016}" type="parTrans" cxnId="{D135DC26-4D49-4AFB-8AB6-86772B89F877}">
      <dgm:prSet/>
      <dgm:spPr/>
      <dgm:t>
        <a:bodyPr/>
        <a:lstStyle/>
        <a:p>
          <a:endParaRPr lang="ru-RU"/>
        </a:p>
      </dgm:t>
    </dgm:pt>
    <dgm:pt modelId="{22969A79-6100-48DD-B079-939FEDC1B2C0}" type="sibTrans" cxnId="{D135DC26-4D49-4AFB-8AB6-86772B89F877}">
      <dgm:prSet/>
      <dgm:spPr/>
      <dgm:t>
        <a:bodyPr/>
        <a:lstStyle/>
        <a:p>
          <a:endParaRPr lang="ru-RU"/>
        </a:p>
      </dgm:t>
    </dgm:pt>
    <dgm:pt modelId="{745C854E-F747-4DC9-96D4-21668070B626}">
      <dgm:prSet/>
      <dgm:spPr/>
      <dgm:t>
        <a:bodyPr/>
        <a:lstStyle/>
        <a:p>
          <a:r>
            <a:rPr lang="ru-RU" dirty="0" smtClean="0"/>
            <a:t>Экспертная оценка</a:t>
          </a:r>
          <a:endParaRPr lang="ru-RU" dirty="0"/>
        </a:p>
      </dgm:t>
    </dgm:pt>
    <dgm:pt modelId="{E40B364E-2B87-4F02-9734-68B21373DB2D}" type="parTrans" cxnId="{783C8A99-87E6-42DF-A417-F9A5834B0F7F}">
      <dgm:prSet/>
      <dgm:spPr/>
      <dgm:t>
        <a:bodyPr/>
        <a:lstStyle/>
        <a:p>
          <a:endParaRPr lang="ru-RU"/>
        </a:p>
      </dgm:t>
    </dgm:pt>
    <dgm:pt modelId="{0EC8281E-C4A0-42D3-8C1D-8A530249AB4A}" type="sibTrans" cxnId="{783C8A99-87E6-42DF-A417-F9A5834B0F7F}">
      <dgm:prSet/>
      <dgm:spPr/>
      <dgm:t>
        <a:bodyPr/>
        <a:lstStyle/>
        <a:p>
          <a:endParaRPr lang="ru-RU"/>
        </a:p>
      </dgm:t>
    </dgm:pt>
    <dgm:pt modelId="{3AFF1809-3310-43F4-8C2F-0CFDD9BBE67A}" type="pres">
      <dgm:prSet presAssocID="{C716C404-75EE-449E-AEE9-DCE326BF64FE}" presName="Name0" presStyleCnt="0">
        <dgm:presLayoutVars>
          <dgm:dir/>
          <dgm:resizeHandles val="exact"/>
        </dgm:presLayoutVars>
      </dgm:prSet>
      <dgm:spPr/>
    </dgm:pt>
    <dgm:pt modelId="{D695535D-1ACC-4515-972B-9D421C2E976C}" type="pres">
      <dgm:prSet presAssocID="{43FB437B-7A03-43EE-87D1-3D3FB8D4F009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FD5FCE-C5CD-4D0B-A642-5F044DC70175}" type="pres">
      <dgm:prSet presAssocID="{4363344B-4777-4065-880E-4041E5F5EA8B}" presName="sibTrans" presStyleLbl="sibTrans2D1" presStyleIdx="0" presStyleCnt="4"/>
      <dgm:spPr/>
      <dgm:t>
        <a:bodyPr/>
        <a:lstStyle/>
        <a:p>
          <a:endParaRPr lang="ru-RU"/>
        </a:p>
      </dgm:t>
    </dgm:pt>
    <dgm:pt modelId="{D7ABDD1F-B266-48EA-97D1-F19BDCDADACC}" type="pres">
      <dgm:prSet presAssocID="{4363344B-4777-4065-880E-4041E5F5EA8B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82556AF2-3385-4080-87D4-D9D09F15ED0C}" type="pres">
      <dgm:prSet presAssocID="{D96FCFE4-D449-435C-AF42-93D28B6F0B13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BA0632-ACCB-42E7-968D-30974C663F30}" type="pres">
      <dgm:prSet presAssocID="{9526534D-50E1-4555-9373-AF09961A0734}" presName="sibTrans" presStyleLbl="sibTrans2D1" presStyleIdx="1" presStyleCnt="4"/>
      <dgm:spPr/>
      <dgm:t>
        <a:bodyPr/>
        <a:lstStyle/>
        <a:p>
          <a:endParaRPr lang="ru-RU"/>
        </a:p>
      </dgm:t>
    </dgm:pt>
    <dgm:pt modelId="{B7BAA474-B2B6-44F4-9A84-768F685FF358}" type="pres">
      <dgm:prSet presAssocID="{9526534D-50E1-4555-9373-AF09961A0734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B7CC2590-9C25-44F5-9FDF-F23267E483DE}" type="pres">
      <dgm:prSet presAssocID="{E9D3B3C1-870F-40DC-ADB5-7AA3FB0D971D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C15F25-8125-4DEC-B0A5-46BD96D4E489}" type="pres">
      <dgm:prSet presAssocID="{49E42078-8E51-46C1-872E-F44B5A8CB8E1}" presName="sibTrans" presStyleLbl="sibTrans2D1" presStyleIdx="2" presStyleCnt="4"/>
      <dgm:spPr/>
      <dgm:t>
        <a:bodyPr/>
        <a:lstStyle/>
        <a:p>
          <a:endParaRPr lang="ru-RU"/>
        </a:p>
      </dgm:t>
    </dgm:pt>
    <dgm:pt modelId="{5F874562-B397-4447-B52F-21DBE5072A1D}" type="pres">
      <dgm:prSet presAssocID="{49E42078-8E51-46C1-872E-F44B5A8CB8E1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7EC04AE1-960F-4A44-80AC-FD914552CE0F}" type="pres">
      <dgm:prSet presAssocID="{7CC3A325-F8CF-4891-AC93-A56CFDDBE542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1B6A69-BA69-41BF-A9C4-BC09E4F43E55}" type="pres">
      <dgm:prSet presAssocID="{22969A79-6100-48DD-B079-939FEDC1B2C0}" presName="sibTrans" presStyleLbl="sibTrans2D1" presStyleIdx="3" presStyleCnt="4"/>
      <dgm:spPr/>
      <dgm:t>
        <a:bodyPr/>
        <a:lstStyle/>
        <a:p>
          <a:endParaRPr lang="ru-RU"/>
        </a:p>
      </dgm:t>
    </dgm:pt>
    <dgm:pt modelId="{8A891B6D-04F5-4E23-BB95-B065279416B4}" type="pres">
      <dgm:prSet presAssocID="{22969A79-6100-48DD-B079-939FEDC1B2C0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9A317646-6063-43B8-828F-ECB110E35D39}" type="pres">
      <dgm:prSet presAssocID="{745C854E-F747-4DC9-96D4-21668070B626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1827ACA-993B-4634-9088-AC851F2CBDFD}" type="presOf" srcId="{9526534D-50E1-4555-9373-AF09961A0734}" destId="{E8BA0632-ACCB-42E7-968D-30974C663F30}" srcOrd="0" destOrd="0" presId="urn:microsoft.com/office/officeart/2005/8/layout/process1"/>
    <dgm:cxn modelId="{3C21A72C-C8C7-490E-8F9E-D52FF8D35E7C}" srcId="{C716C404-75EE-449E-AEE9-DCE326BF64FE}" destId="{43FB437B-7A03-43EE-87D1-3D3FB8D4F009}" srcOrd="0" destOrd="0" parTransId="{24303E4A-B004-45C8-AE9C-E1039139FE94}" sibTransId="{4363344B-4777-4065-880E-4041E5F5EA8B}"/>
    <dgm:cxn modelId="{D13C293E-3948-4DFD-A767-D260E4B053F4}" srcId="{C716C404-75EE-449E-AEE9-DCE326BF64FE}" destId="{D96FCFE4-D449-435C-AF42-93D28B6F0B13}" srcOrd="1" destOrd="0" parTransId="{8E38A089-3997-4985-BD14-9FC76B217A30}" sibTransId="{9526534D-50E1-4555-9373-AF09961A0734}"/>
    <dgm:cxn modelId="{546B61EE-4F01-459E-A14B-9CE2456A4131}" type="presOf" srcId="{22969A79-6100-48DD-B079-939FEDC1B2C0}" destId="{E61B6A69-BA69-41BF-A9C4-BC09E4F43E55}" srcOrd="0" destOrd="0" presId="urn:microsoft.com/office/officeart/2005/8/layout/process1"/>
    <dgm:cxn modelId="{C7081194-9E78-493C-A30B-FFB7B9A66470}" type="presOf" srcId="{4363344B-4777-4065-880E-4041E5F5EA8B}" destId="{D7ABDD1F-B266-48EA-97D1-F19BDCDADACC}" srcOrd="1" destOrd="0" presId="urn:microsoft.com/office/officeart/2005/8/layout/process1"/>
    <dgm:cxn modelId="{783C8A99-87E6-42DF-A417-F9A5834B0F7F}" srcId="{C716C404-75EE-449E-AEE9-DCE326BF64FE}" destId="{745C854E-F747-4DC9-96D4-21668070B626}" srcOrd="4" destOrd="0" parTransId="{E40B364E-2B87-4F02-9734-68B21373DB2D}" sibTransId="{0EC8281E-C4A0-42D3-8C1D-8A530249AB4A}"/>
    <dgm:cxn modelId="{CC544422-88B8-49B0-BE52-1823B74A6391}" srcId="{C716C404-75EE-449E-AEE9-DCE326BF64FE}" destId="{E9D3B3C1-870F-40DC-ADB5-7AA3FB0D971D}" srcOrd="2" destOrd="0" parTransId="{148AE0E8-B65D-44C2-A6F7-4BAAE34B4280}" sibTransId="{49E42078-8E51-46C1-872E-F44B5A8CB8E1}"/>
    <dgm:cxn modelId="{41EE508B-062D-4B7E-B0C1-BB9B664D074C}" type="presOf" srcId="{7CC3A325-F8CF-4891-AC93-A56CFDDBE542}" destId="{7EC04AE1-960F-4A44-80AC-FD914552CE0F}" srcOrd="0" destOrd="0" presId="urn:microsoft.com/office/officeart/2005/8/layout/process1"/>
    <dgm:cxn modelId="{D3E0EEAE-4D4B-4560-889A-796653B54F48}" type="presOf" srcId="{49E42078-8E51-46C1-872E-F44B5A8CB8E1}" destId="{B4C15F25-8125-4DEC-B0A5-46BD96D4E489}" srcOrd="0" destOrd="0" presId="urn:microsoft.com/office/officeart/2005/8/layout/process1"/>
    <dgm:cxn modelId="{36BDC489-6D32-48DF-BDFD-8A46E5314ED6}" type="presOf" srcId="{E9D3B3C1-870F-40DC-ADB5-7AA3FB0D971D}" destId="{B7CC2590-9C25-44F5-9FDF-F23267E483DE}" srcOrd="0" destOrd="0" presId="urn:microsoft.com/office/officeart/2005/8/layout/process1"/>
    <dgm:cxn modelId="{5E0B5D13-F5AA-45C6-9E6F-09262CCCDF6A}" type="presOf" srcId="{43FB437B-7A03-43EE-87D1-3D3FB8D4F009}" destId="{D695535D-1ACC-4515-972B-9D421C2E976C}" srcOrd="0" destOrd="0" presId="urn:microsoft.com/office/officeart/2005/8/layout/process1"/>
    <dgm:cxn modelId="{D135DC26-4D49-4AFB-8AB6-86772B89F877}" srcId="{C716C404-75EE-449E-AEE9-DCE326BF64FE}" destId="{7CC3A325-F8CF-4891-AC93-A56CFDDBE542}" srcOrd="3" destOrd="0" parTransId="{78D1CB32-50FB-4077-A725-E48FD7855016}" sibTransId="{22969A79-6100-48DD-B079-939FEDC1B2C0}"/>
    <dgm:cxn modelId="{3DF0A1E0-B6FC-4EDF-B230-77F18968EF46}" type="presOf" srcId="{9526534D-50E1-4555-9373-AF09961A0734}" destId="{B7BAA474-B2B6-44F4-9A84-768F685FF358}" srcOrd="1" destOrd="0" presId="urn:microsoft.com/office/officeart/2005/8/layout/process1"/>
    <dgm:cxn modelId="{7EC5CD65-0786-4BC5-B2D2-75976F5760AB}" type="presOf" srcId="{22969A79-6100-48DD-B079-939FEDC1B2C0}" destId="{8A891B6D-04F5-4E23-BB95-B065279416B4}" srcOrd="1" destOrd="0" presId="urn:microsoft.com/office/officeart/2005/8/layout/process1"/>
    <dgm:cxn modelId="{AAD52288-980C-4D8F-BD30-9719E9216DBE}" type="presOf" srcId="{D96FCFE4-D449-435C-AF42-93D28B6F0B13}" destId="{82556AF2-3385-4080-87D4-D9D09F15ED0C}" srcOrd="0" destOrd="0" presId="urn:microsoft.com/office/officeart/2005/8/layout/process1"/>
    <dgm:cxn modelId="{9EC9395C-AD2E-4086-976A-30D831419C15}" type="presOf" srcId="{49E42078-8E51-46C1-872E-F44B5A8CB8E1}" destId="{5F874562-B397-4447-B52F-21DBE5072A1D}" srcOrd="1" destOrd="0" presId="urn:microsoft.com/office/officeart/2005/8/layout/process1"/>
    <dgm:cxn modelId="{CC2D7227-46D8-48EE-BB3F-89D2AA30FABE}" type="presOf" srcId="{C716C404-75EE-449E-AEE9-DCE326BF64FE}" destId="{3AFF1809-3310-43F4-8C2F-0CFDD9BBE67A}" srcOrd="0" destOrd="0" presId="urn:microsoft.com/office/officeart/2005/8/layout/process1"/>
    <dgm:cxn modelId="{D638F5D6-E90F-477D-890F-46E2F851CAD1}" type="presOf" srcId="{4363344B-4777-4065-880E-4041E5F5EA8B}" destId="{52FD5FCE-C5CD-4D0B-A642-5F044DC70175}" srcOrd="0" destOrd="0" presId="urn:microsoft.com/office/officeart/2005/8/layout/process1"/>
    <dgm:cxn modelId="{203414D8-0177-4486-836D-C29A7D9E2495}" type="presOf" srcId="{745C854E-F747-4DC9-96D4-21668070B626}" destId="{9A317646-6063-43B8-828F-ECB110E35D39}" srcOrd="0" destOrd="0" presId="urn:microsoft.com/office/officeart/2005/8/layout/process1"/>
    <dgm:cxn modelId="{43051451-5F8F-425B-9DA0-439AA0EF2932}" type="presParOf" srcId="{3AFF1809-3310-43F4-8C2F-0CFDD9BBE67A}" destId="{D695535D-1ACC-4515-972B-9D421C2E976C}" srcOrd="0" destOrd="0" presId="urn:microsoft.com/office/officeart/2005/8/layout/process1"/>
    <dgm:cxn modelId="{04D12AF6-07A4-4110-9BBC-591A145B08BE}" type="presParOf" srcId="{3AFF1809-3310-43F4-8C2F-0CFDD9BBE67A}" destId="{52FD5FCE-C5CD-4D0B-A642-5F044DC70175}" srcOrd="1" destOrd="0" presId="urn:microsoft.com/office/officeart/2005/8/layout/process1"/>
    <dgm:cxn modelId="{03B6679E-0DFD-418A-A9B2-BC459355540C}" type="presParOf" srcId="{52FD5FCE-C5CD-4D0B-A642-5F044DC70175}" destId="{D7ABDD1F-B266-48EA-97D1-F19BDCDADACC}" srcOrd="0" destOrd="0" presId="urn:microsoft.com/office/officeart/2005/8/layout/process1"/>
    <dgm:cxn modelId="{5424DC6A-3043-4781-AECD-86EE6109E71F}" type="presParOf" srcId="{3AFF1809-3310-43F4-8C2F-0CFDD9BBE67A}" destId="{82556AF2-3385-4080-87D4-D9D09F15ED0C}" srcOrd="2" destOrd="0" presId="urn:microsoft.com/office/officeart/2005/8/layout/process1"/>
    <dgm:cxn modelId="{C50D8C7A-8DA4-4419-85A8-D04A5B9E4F56}" type="presParOf" srcId="{3AFF1809-3310-43F4-8C2F-0CFDD9BBE67A}" destId="{E8BA0632-ACCB-42E7-968D-30974C663F30}" srcOrd="3" destOrd="0" presId="urn:microsoft.com/office/officeart/2005/8/layout/process1"/>
    <dgm:cxn modelId="{62A51EF5-568F-4D91-90DB-1050A0EA0577}" type="presParOf" srcId="{E8BA0632-ACCB-42E7-968D-30974C663F30}" destId="{B7BAA474-B2B6-44F4-9A84-768F685FF358}" srcOrd="0" destOrd="0" presId="urn:microsoft.com/office/officeart/2005/8/layout/process1"/>
    <dgm:cxn modelId="{1AA03834-7EDF-4F5C-91AE-9A6CFDD350EF}" type="presParOf" srcId="{3AFF1809-3310-43F4-8C2F-0CFDD9BBE67A}" destId="{B7CC2590-9C25-44F5-9FDF-F23267E483DE}" srcOrd="4" destOrd="0" presId="urn:microsoft.com/office/officeart/2005/8/layout/process1"/>
    <dgm:cxn modelId="{B23844E4-3C78-4C35-AAA3-68591C382BBC}" type="presParOf" srcId="{3AFF1809-3310-43F4-8C2F-0CFDD9BBE67A}" destId="{B4C15F25-8125-4DEC-B0A5-46BD96D4E489}" srcOrd="5" destOrd="0" presId="urn:microsoft.com/office/officeart/2005/8/layout/process1"/>
    <dgm:cxn modelId="{1C82A1AA-B3F2-47A6-B043-6AF65595D1BE}" type="presParOf" srcId="{B4C15F25-8125-4DEC-B0A5-46BD96D4E489}" destId="{5F874562-B397-4447-B52F-21DBE5072A1D}" srcOrd="0" destOrd="0" presId="urn:microsoft.com/office/officeart/2005/8/layout/process1"/>
    <dgm:cxn modelId="{6B30E331-E3BB-4C08-ABB7-CAF0A831876C}" type="presParOf" srcId="{3AFF1809-3310-43F4-8C2F-0CFDD9BBE67A}" destId="{7EC04AE1-960F-4A44-80AC-FD914552CE0F}" srcOrd="6" destOrd="0" presId="urn:microsoft.com/office/officeart/2005/8/layout/process1"/>
    <dgm:cxn modelId="{CF063D17-0B7C-402B-8E92-4B47CEA9E122}" type="presParOf" srcId="{3AFF1809-3310-43F4-8C2F-0CFDD9BBE67A}" destId="{E61B6A69-BA69-41BF-A9C4-BC09E4F43E55}" srcOrd="7" destOrd="0" presId="urn:microsoft.com/office/officeart/2005/8/layout/process1"/>
    <dgm:cxn modelId="{C46BFC82-6EE0-4BA8-BC9A-BB95400A4D20}" type="presParOf" srcId="{E61B6A69-BA69-41BF-A9C4-BC09E4F43E55}" destId="{8A891B6D-04F5-4E23-BB95-B065279416B4}" srcOrd="0" destOrd="0" presId="urn:microsoft.com/office/officeart/2005/8/layout/process1"/>
    <dgm:cxn modelId="{4C7E5685-3613-4D1D-992A-523D7D7BFF8C}" type="presParOf" srcId="{3AFF1809-3310-43F4-8C2F-0CFDD9BBE67A}" destId="{9A317646-6063-43B8-828F-ECB110E35D39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95535D-1ACC-4515-972B-9D421C2E976C}">
      <dsp:nvSpPr>
        <dsp:cNvPr id="0" name=""/>
        <dsp:cNvSpPr/>
      </dsp:nvSpPr>
      <dsp:spPr>
        <a:xfrm>
          <a:off x="5134" y="112428"/>
          <a:ext cx="1591716" cy="9550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Актуализация знаний/опыта</a:t>
          </a:r>
          <a:endParaRPr lang="ru-RU" sz="1600" kern="1200" dirty="0"/>
        </a:p>
      </dsp:txBody>
      <dsp:txXfrm>
        <a:off x="33106" y="140400"/>
        <a:ext cx="1535772" cy="899086"/>
      </dsp:txXfrm>
    </dsp:sp>
    <dsp:sp modelId="{52FD5FCE-C5CD-4D0B-A642-5F044DC70175}">
      <dsp:nvSpPr>
        <dsp:cNvPr id="0" name=""/>
        <dsp:cNvSpPr/>
      </dsp:nvSpPr>
      <dsp:spPr>
        <a:xfrm>
          <a:off x="1756023" y="392571"/>
          <a:ext cx="337443" cy="3947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/>
        </a:p>
      </dsp:txBody>
      <dsp:txXfrm>
        <a:off x="1756023" y="471520"/>
        <a:ext cx="236210" cy="236847"/>
      </dsp:txXfrm>
    </dsp:sp>
    <dsp:sp modelId="{82556AF2-3385-4080-87D4-D9D09F15ED0C}">
      <dsp:nvSpPr>
        <dsp:cNvPr id="0" name=""/>
        <dsp:cNvSpPr/>
      </dsp:nvSpPr>
      <dsp:spPr>
        <a:xfrm>
          <a:off x="2233538" y="112428"/>
          <a:ext cx="1591716" cy="9550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Пробное действие</a:t>
          </a:r>
          <a:endParaRPr lang="ru-RU" sz="1600" kern="1200" dirty="0"/>
        </a:p>
      </dsp:txBody>
      <dsp:txXfrm>
        <a:off x="2261510" y="140400"/>
        <a:ext cx="1535772" cy="899086"/>
      </dsp:txXfrm>
    </dsp:sp>
    <dsp:sp modelId="{E8BA0632-ACCB-42E7-968D-30974C663F30}">
      <dsp:nvSpPr>
        <dsp:cNvPr id="0" name=""/>
        <dsp:cNvSpPr/>
      </dsp:nvSpPr>
      <dsp:spPr>
        <a:xfrm>
          <a:off x="3984426" y="392571"/>
          <a:ext cx="337443" cy="3947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/>
        </a:p>
      </dsp:txBody>
      <dsp:txXfrm>
        <a:off x="3984426" y="471520"/>
        <a:ext cx="236210" cy="236847"/>
      </dsp:txXfrm>
    </dsp:sp>
    <dsp:sp modelId="{B7CC2590-9C25-44F5-9FDF-F23267E483DE}">
      <dsp:nvSpPr>
        <dsp:cNvPr id="0" name=""/>
        <dsp:cNvSpPr/>
      </dsp:nvSpPr>
      <dsp:spPr>
        <a:xfrm>
          <a:off x="4461941" y="112428"/>
          <a:ext cx="1591716" cy="9550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Анализ </a:t>
          </a:r>
          <a:endParaRPr lang="ru-RU" sz="1600" kern="1200" dirty="0"/>
        </a:p>
      </dsp:txBody>
      <dsp:txXfrm>
        <a:off x="4489913" y="140400"/>
        <a:ext cx="1535772" cy="899086"/>
      </dsp:txXfrm>
    </dsp:sp>
    <dsp:sp modelId="{B4C15F25-8125-4DEC-B0A5-46BD96D4E489}">
      <dsp:nvSpPr>
        <dsp:cNvPr id="0" name=""/>
        <dsp:cNvSpPr/>
      </dsp:nvSpPr>
      <dsp:spPr>
        <a:xfrm>
          <a:off x="6212830" y="392571"/>
          <a:ext cx="337443" cy="3947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/>
        </a:p>
      </dsp:txBody>
      <dsp:txXfrm>
        <a:off x="6212830" y="471520"/>
        <a:ext cx="236210" cy="236847"/>
      </dsp:txXfrm>
    </dsp:sp>
    <dsp:sp modelId="{7EC04AE1-960F-4A44-80AC-FD914552CE0F}">
      <dsp:nvSpPr>
        <dsp:cNvPr id="0" name=""/>
        <dsp:cNvSpPr/>
      </dsp:nvSpPr>
      <dsp:spPr>
        <a:xfrm>
          <a:off x="6690345" y="112428"/>
          <a:ext cx="1591716" cy="9550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Представление процесса и результатов</a:t>
          </a:r>
          <a:endParaRPr lang="ru-RU" sz="1600" kern="1200" dirty="0"/>
        </a:p>
      </dsp:txBody>
      <dsp:txXfrm>
        <a:off x="6718317" y="140400"/>
        <a:ext cx="1535772" cy="899086"/>
      </dsp:txXfrm>
    </dsp:sp>
    <dsp:sp modelId="{E61B6A69-BA69-41BF-A9C4-BC09E4F43E55}">
      <dsp:nvSpPr>
        <dsp:cNvPr id="0" name=""/>
        <dsp:cNvSpPr/>
      </dsp:nvSpPr>
      <dsp:spPr>
        <a:xfrm>
          <a:off x="8441233" y="392571"/>
          <a:ext cx="337443" cy="3947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/>
        </a:p>
      </dsp:txBody>
      <dsp:txXfrm>
        <a:off x="8441233" y="471520"/>
        <a:ext cx="236210" cy="236847"/>
      </dsp:txXfrm>
    </dsp:sp>
    <dsp:sp modelId="{9A317646-6063-43B8-828F-ECB110E35D39}">
      <dsp:nvSpPr>
        <dsp:cNvPr id="0" name=""/>
        <dsp:cNvSpPr/>
      </dsp:nvSpPr>
      <dsp:spPr>
        <a:xfrm>
          <a:off x="8918748" y="112428"/>
          <a:ext cx="1591716" cy="9550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Экспертная оценка</a:t>
          </a:r>
          <a:endParaRPr lang="ru-RU" sz="1600" kern="1200" dirty="0"/>
        </a:p>
      </dsp:txBody>
      <dsp:txXfrm>
        <a:off x="8946720" y="140400"/>
        <a:ext cx="1535772" cy="8990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5E26B-8577-4313-A85C-A933982899ED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DD28B-15D6-44DF-A8F7-6DF032A58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68948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5E26B-8577-4313-A85C-A933982899ED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DD28B-15D6-44DF-A8F7-6DF032A58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3110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5E26B-8577-4313-A85C-A933982899ED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DD28B-15D6-44DF-A8F7-6DF032A58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8590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5E26B-8577-4313-A85C-A933982899ED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DD28B-15D6-44DF-A8F7-6DF032A58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44677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5E26B-8577-4313-A85C-A933982899ED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DD28B-15D6-44DF-A8F7-6DF032A58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5051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5E26B-8577-4313-A85C-A933982899ED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DD28B-15D6-44DF-A8F7-6DF032A58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1809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5E26B-8577-4313-A85C-A933982899ED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DD28B-15D6-44DF-A8F7-6DF032A58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9154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5E26B-8577-4313-A85C-A933982899ED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DD28B-15D6-44DF-A8F7-6DF032A58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8423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5E26B-8577-4313-A85C-A933982899ED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DD28B-15D6-44DF-A8F7-6DF032A58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1452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5E26B-8577-4313-A85C-A933982899ED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DD28B-15D6-44DF-A8F7-6DF032A58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8314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5E26B-8577-4313-A85C-A933982899ED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DD28B-15D6-44DF-A8F7-6DF032A58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97688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E5E26B-8577-4313-A85C-A933982899ED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4DD28B-15D6-44DF-A8F7-6DF032A58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5331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png"/><Relationship Id="rId7" Type="http://schemas.openxmlformats.org/officeDocument/2006/relationships/image" Target="../media/image1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Relationship Id="rId9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Исследовательские компетенции школьников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2615882"/>
          </a:xfrm>
        </p:spPr>
        <p:txBody>
          <a:bodyPr>
            <a:normAutofit/>
          </a:bodyPr>
          <a:lstStyle/>
          <a:p>
            <a:r>
              <a:rPr lang="ru-RU" sz="51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Учим</a:t>
            </a:r>
            <a:r>
              <a:rPr lang="ru-RU" sz="51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51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ся</a:t>
            </a:r>
            <a:r>
              <a:rPr lang="ru-RU" sz="51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51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учить</a:t>
            </a:r>
            <a:r>
              <a:rPr lang="ru-RU" sz="51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51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ся</a:t>
            </a:r>
            <a:r>
              <a:rPr lang="ru-RU" sz="5100" dirty="0" smtClean="0">
                <a:latin typeface="Times New Roman" pitchFamily="18" charset="0"/>
                <a:cs typeface="Times New Roman" pitchFamily="18" charset="0"/>
              </a:rPr>
              <a:t>)!</a:t>
            </a:r>
          </a:p>
          <a:p>
            <a:endParaRPr lang="ru-RU" dirty="0"/>
          </a:p>
          <a:p>
            <a:r>
              <a:rPr lang="ru-RU" dirty="0" smtClean="0"/>
              <a:t> </a:t>
            </a:r>
          </a:p>
          <a:p>
            <a:r>
              <a:rPr lang="ru-RU" dirty="0" smtClean="0"/>
              <a:t>Кириллова Ирина Олеговна</a:t>
            </a:r>
          </a:p>
          <a:p>
            <a:r>
              <a:rPr lang="ru-RU" dirty="0" smtClean="0"/>
              <a:t>учитель начальных классов МБОУ «СОШ №198»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6962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35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24090"/>
          </a:xfrm>
        </p:spPr>
        <p:txBody>
          <a:bodyPr>
            <a:normAutofit fontScale="90000"/>
          </a:bodyPr>
          <a:lstStyle/>
          <a:p>
            <a:pPr algn="r"/>
            <a:r>
              <a:rPr lang="ru-RU" dirty="0">
                <a:solidFill>
                  <a:srgbClr val="0070C0"/>
                </a:solidFill>
              </a:rPr>
              <a:t>Учим</a:t>
            </a:r>
            <a:r>
              <a:rPr lang="ru-RU" dirty="0"/>
              <a:t>(</a:t>
            </a:r>
            <a:r>
              <a:rPr lang="ru-RU" dirty="0" err="1">
                <a:solidFill>
                  <a:srgbClr val="00B050"/>
                </a:solidFill>
              </a:rPr>
              <a:t>ся</a:t>
            </a:r>
            <a:r>
              <a:rPr lang="ru-RU" dirty="0"/>
              <a:t>) </a:t>
            </a:r>
            <a:r>
              <a:rPr lang="ru-RU" dirty="0">
                <a:solidFill>
                  <a:srgbClr val="0070C0"/>
                </a:solidFill>
              </a:rPr>
              <a:t>учить</a:t>
            </a:r>
            <a:r>
              <a:rPr lang="ru-RU" dirty="0"/>
              <a:t>(</a:t>
            </a:r>
            <a:r>
              <a:rPr lang="ru-RU" dirty="0" err="1">
                <a:solidFill>
                  <a:srgbClr val="00B050"/>
                </a:solidFill>
              </a:rPr>
              <a:t>ся</a:t>
            </a:r>
            <a:r>
              <a:rPr lang="ru-RU" dirty="0"/>
              <a:t>)!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989216"/>
            <a:ext cx="10515600" cy="5187747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/>
          <p:cNvPicPr/>
          <p:nvPr/>
        </p:nvPicPr>
        <p:blipFill rotWithShape="1">
          <a:blip r:embed="rId3" cstate="print"/>
          <a:srcRect l="7334" t="16263" r="36333" b="9559"/>
          <a:stretch/>
        </p:blipFill>
        <p:spPr bwMode="auto">
          <a:xfrm rot="5400000">
            <a:off x="1357312" y="470104"/>
            <a:ext cx="3219450" cy="42576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76" t="8485" r="12078" b="13454"/>
          <a:stretch/>
        </p:blipFill>
        <p:spPr>
          <a:xfrm>
            <a:off x="9322118" y="989216"/>
            <a:ext cx="2529831" cy="346640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66" t="8849" r="16847" b="6910"/>
          <a:stretch/>
        </p:blipFill>
        <p:spPr>
          <a:xfrm>
            <a:off x="6639858" y="989216"/>
            <a:ext cx="2757074" cy="430599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19" t="7879" r="20082" b="26425"/>
          <a:stretch/>
        </p:blipFill>
        <p:spPr>
          <a:xfrm>
            <a:off x="353289" y="3683597"/>
            <a:ext cx="2071257" cy="292349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400"/>
          <a:stretch/>
        </p:blipFill>
        <p:spPr>
          <a:xfrm>
            <a:off x="9043611" y="3783903"/>
            <a:ext cx="2899007" cy="197958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635"/>
          <a:stretch/>
        </p:blipFill>
        <p:spPr>
          <a:xfrm>
            <a:off x="6123710" y="4737646"/>
            <a:ext cx="2690354" cy="190383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92" t="1212" r="10034" b="23515"/>
          <a:stretch/>
        </p:blipFill>
        <p:spPr>
          <a:xfrm>
            <a:off x="3765665" y="3721310"/>
            <a:ext cx="2025535" cy="2911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502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35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90591"/>
          </a:xfrm>
        </p:spPr>
        <p:txBody>
          <a:bodyPr>
            <a:normAutofit fontScale="90000"/>
          </a:bodyPr>
          <a:lstStyle/>
          <a:p>
            <a:pPr algn="r"/>
            <a:r>
              <a:rPr lang="ru-RU" dirty="0">
                <a:solidFill>
                  <a:srgbClr val="0070C0"/>
                </a:solidFill>
              </a:rPr>
              <a:t>Учим</a:t>
            </a:r>
            <a:r>
              <a:rPr lang="ru-RU" dirty="0"/>
              <a:t>(</a:t>
            </a:r>
            <a:r>
              <a:rPr lang="ru-RU" dirty="0" err="1">
                <a:solidFill>
                  <a:srgbClr val="00B050"/>
                </a:solidFill>
              </a:rPr>
              <a:t>ся</a:t>
            </a:r>
            <a:r>
              <a:rPr lang="ru-RU" dirty="0"/>
              <a:t>) </a:t>
            </a:r>
            <a:r>
              <a:rPr lang="ru-RU" dirty="0">
                <a:solidFill>
                  <a:srgbClr val="0070C0"/>
                </a:solidFill>
              </a:rPr>
              <a:t>учить</a:t>
            </a:r>
            <a:r>
              <a:rPr lang="ru-RU" dirty="0"/>
              <a:t>(</a:t>
            </a:r>
            <a:r>
              <a:rPr lang="ru-RU" dirty="0" err="1">
                <a:solidFill>
                  <a:srgbClr val="00B050"/>
                </a:solidFill>
              </a:rPr>
              <a:t>ся</a:t>
            </a:r>
            <a:r>
              <a:rPr lang="ru-RU" dirty="0"/>
              <a:t>)!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30284"/>
            <a:ext cx="10515600" cy="494667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6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 девизом этим сможешь ты любых вершин добиться: </a:t>
            </a:r>
          </a:p>
          <a:p>
            <a:pPr marL="0" indent="0" algn="ctr">
              <a:buNone/>
            </a:pPr>
            <a:r>
              <a:rPr lang="ru-RU" sz="6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не стыдно многого не знать, </a:t>
            </a:r>
          </a:p>
          <a:p>
            <a:pPr marL="0" indent="0" algn="ctr">
              <a:buNone/>
            </a:pPr>
            <a:r>
              <a:rPr lang="ru-RU" sz="6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 стыдно не учиться!</a:t>
            </a:r>
          </a:p>
          <a:p>
            <a:pPr marL="0" indent="0" algn="ctr">
              <a:buNone/>
            </a:pPr>
            <a:r>
              <a:rPr lang="ru-RU" sz="6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Спасибо!</a:t>
            </a:r>
            <a:endParaRPr lang="ru-RU" sz="60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5465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35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99151"/>
          </a:xfrm>
        </p:spPr>
        <p:txBody>
          <a:bodyPr>
            <a:noAutofit/>
          </a:bodyPr>
          <a:lstStyle/>
          <a:p>
            <a:pPr algn="r"/>
            <a:r>
              <a:rPr lang="ru-RU" sz="3200" dirty="0">
                <a:solidFill>
                  <a:srgbClr val="0070C0"/>
                </a:solidFill>
              </a:rPr>
              <a:t>Учим</a:t>
            </a:r>
            <a:r>
              <a:rPr lang="ru-RU" sz="3200" dirty="0"/>
              <a:t>(</a:t>
            </a:r>
            <a:r>
              <a:rPr lang="ru-RU" sz="3200" dirty="0" err="1">
                <a:solidFill>
                  <a:srgbClr val="00B050"/>
                </a:solidFill>
              </a:rPr>
              <a:t>ся</a:t>
            </a:r>
            <a:r>
              <a:rPr lang="ru-RU" sz="3200" dirty="0"/>
              <a:t>) </a:t>
            </a:r>
            <a:r>
              <a:rPr lang="ru-RU" sz="3200" dirty="0">
                <a:solidFill>
                  <a:srgbClr val="0070C0"/>
                </a:solidFill>
              </a:rPr>
              <a:t>учить</a:t>
            </a:r>
            <a:r>
              <a:rPr lang="ru-RU" sz="3200" dirty="0"/>
              <a:t>(</a:t>
            </a:r>
            <a:r>
              <a:rPr lang="ru-RU" sz="3200" dirty="0" err="1">
                <a:solidFill>
                  <a:srgbClr val="00B050"/>
                </a:solidFill>
              </a:rPr>
              <a:t>ся</a:t>
            </a:r>
            <a:r>
              <a:rPr lang="ru-RU" sz="3200" dirty="0"/>
              <a:t>)! </a:t>
            </a:r>
            <a:br>
              <a:rPr lang="ru-RU" sz="3200" dirty="0"/>
            </a:b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130531"/>
            <a:ext cx="10515600" cy="504643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Исследовательская компетентность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совокупность знаний, способностей, навыков и опыта в проведении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получении определенного нового знания, нового интеллектуального продукта, создания нового проекта, нового решения проблемы; качества и умения, которые человек должен проявлять в проведении эффективного исследования любого вопроса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ctr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Архитектура компетенции:</a:t>
            </a:r>
          </a:p>
          <a:p>
            <a:pPr algn="ctr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ЗНАЮ+УМЕЮ+ДЕЙСТВУЮ+МОГУ+ХОЧУ</a:t>
            </a:r>
          </a:p>
          <a:p>
            <a:pPr marL="0" indent="0" algn="just">
              <a:buNone/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5683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35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82279"/>
          </a:xfrm>
        </p:spPr>
        <p:txBody>
          <a:bodyPr>
            <a:normAutofit/>
          </a:bodyPr>
          <a:lstStyle/>
          <a:p>
            <a:pPr algn="r"/>
            <a:r>
              <a:rPr lang="ru-RU" sz="3600" dirty="0">
                <a:solidFill>
                  <a:srgbClr val="0070C0"/>
                </a:solidFill>
              </a:rPr>
              <a:t>Учим</a:t>
            </a:r>
            <a:r>
              <a:rPr lang="ru-RU" sz="3600" dirty="0"/>
              <a:t>(</a:t>
            </a:r>
            <a:r>
              <a:rPr lang="ru-RU" sz="3600" dirty="0" err="1">
                <a:solidFill>
                  <a:srgbClr val="00B050"/>
                </a:solidFill>
              </a:rPr>
              <a:t>ся</a:t>
            </a:r>
            <a:r>
              <a:rPr lang="ru-RU" sz="3600" dirty="0"/>
              <a:t>) </a:t>
            </a:r>
            <a:r>
              <a:rPr lang="ru-RU" sz="3600" dirty="0">
                <a:solidFill>
                  <a:srgbClr val="0070C0"/>
                </a:solidFill>
              </a:rPr>
              <a:t>учить</a:t>
            </a:r>
            <a:r>
              <a:rPr lang="ru-RU" sz="3600" dirty="0"/>
              <a:t>(</a:t>
            </a:r>
            <a:r>
              <a:rPr lang="ru-RU" sz="3600" dirty="0" err="1">
                <a:solidFill>
                  <a:srgbClr val="00B050"/>
                </a:solidFill>
              </a:rPr>
              <a:t>ся</a:t>
            </a:r>
            <a:r>
              <a:rPr lang="ru-RU" sz="3600" dirty="0"/>
              <a:t>)!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914400"/>
            <a:ext cx="10515600" cy="5262563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Что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произойдёт, если смешать кислоту и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соду?</a:t>
            </a:r>
          </a:p>
          <a:p>
            <a:pPr marL="0" indent="0">
              <a:buNone/>
            </a:pP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Шаг 1. Актуализация имеющихся знаний</a:t>
            </a:r>
          </a:p>
          <a:p>
            <a:pPr marL="0" indent="0">
              <a:buNone/>
            </a:pPr>
            <a:endParaRPr lang="ru-RU" u="sng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1259375"/>
              </p:ext>
            </p:extLst>
          </p:nvPr>
        </p:nvGraphicFramePr>
        <p:xfrm>
          <a:off x="838199" y="1875135"/>
          <a:ext cx="10807932" cy="4211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2644">
                  <a:extLst>
                    <a:ext uri="{9D8B030D-6E8A-4147-A177-3AD203B41FA5}">
                      <a16:colId xmlns="" xmlns:a16="http://schemas.microsoft.com/office/drawing/2014/main" val="2652733014"/>
                    </a:ext>
                  </a:extLst>
                </a:gridCol>
                <a:gridCol w="3602644">
                  <a:extLst>
                    <a:ext uri="{9D8B030D-6E8A-4147-A177-3AD203B41FA5}">
                      <a16:colId xmlns="" xmlns:a16="http://schemas.microsoft.com/office/drawing/2014/main" val="3596416584"/>
                    </a:ext>
                  </a:extLst>
                </a:gridCol>
                <a:gridCol w="3602644">
                  <a:extLst>
                    <a:ext uri="{9D8B030D-6E8A-4147-A177-3AD203B41FA5}">
                      <a16:colId xmlns="" xmlns:a16="http://schemas.microsoft.com/office/drawing/2014/main" val="60817053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Когнитивные</a:t>
                      </a:r>
                      <a:r>
                        <a:rPr lang="ru-RU" sz="1600" baseline="0" dirty="0" smtClean="0"/>
                        <a:t> процессы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Личностные</a:t>
                      </a:r>
                      <a:r>
                        <a:rPr lang="ru-RU" sz="1600" baseline="0" dirty="0" smtClean="0"/>
                        <a:t> результаты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Метапредметные</a:t>
                      </a:r>
                      <a:r>
                        <a:rPr lang="ru-RU" sz="1600" dirty="0" smtClean="0"/>
                        <a:t> результаты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1685887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Припоминание (узнавание, воспроизведение)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Готовность и способность воспринимать явления: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осознание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избирательное внимание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желание воспринимать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Ученик знает</a:t>
                      </a:r>
                    </a:p>
                    <a:p>
                      <a:pPr lvl="0"/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употребляемые термины,</a:t>
                      </a:r>
                    </a:p>
                    <a:p>
                      <a:pPr lvl="0"/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конкретные факты,</a:t>
                      </a:r>
                    </a:p>
                    <a:p>
                      <a:pPr lvl="0"/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методы и процедуры,</a:t>
                      </a:r>
                    </a:p>
                    <a:p>
                      <a:pPr lvl="0"/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основные понятия,</a:t>
                      </a:r>
                    </a:p>
                    <a:p>
                      <a:pPr lvl="0"/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правила и принципы </a:t>
                      </a:r>
                    </a:p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7276246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Понимание</a:t>
                      </a:r>
                    </a:p>
                    <a:p>
                      <a:pPr lvl="0"/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(интерпретация,</a:t>
                      </a:r>
                      <a:r>
                        <a:rPr lang="ru-RU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риведение примеров,</a:t>
                      </a:r>
                      <a:r>
                        <a:rPr lang="ru-RU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к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лассификация,</a:t>
                      </a:r>
                      <a:r>
                        <a:rPr lang="ru-RU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о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бобщение,</a:t>
                      </a:r>
                      <a:r>
                        <a:rPr lang="ru-RU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равнение,</a:t>
                      </a:r>
                      <a:r>
                        <a:rPr lang="ru-RU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о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бъяснение)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Активные проявления, исходящие от самого ученика (не просто воспринимает, а проявляет интерес к явлению или деятельности):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обсуждает вопросы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выдвигает гипотезы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Ученик интерпретирует словесный материал,</a:t>
                      </a:r>
                      <a:r>
                        <a:rPr lang="ru-RU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схемы, графики, диаграммы</a:t>
                      </a:r>
                    </a:p>
                    <a:p>
                      <a:pPr lvl="0"/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преобразует словесный материал в модели, математические выражения</a:t>
                      </a:r>
                    </a:p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предположительно описывает будущие действия, прогнозирует последствия, вытекающие из имеющихся данных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9137964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4088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35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77440" y="365126"/>
            <a:ext cx="8976360" cy="507710"/>
          </a:xfrm>
        </p:spPr>
        <p:txBody>
          <a:bodyPr>
            <a:normAutofit fontScale="90000"/>
          </a:bodyPr>
          <a:lstStyle/>
          <a:p>
            <a:pPr algn="r"/>
            <a:r>
              <a:rPr lang="ru-RU" dirty="0">
                <a:solidFill>
                  <a:srgbClr val="0070C0"/>
                </a:solidFill>
              </a:rPr>
              <a:t>Учим</a:t>
            </a:r>
            <a:r>
              <a:rPr lang="ru-RU" dirty="0"/>
              <a:t>(</a:t>
            </a:r>
            <a:r>
              <a:rPr lang="ru-RU" dirty="0" err="1">
                <a:solidFill>
                  <a:srgbClr val="00B050"/>
                </a:solidFill>
              </a:rPr>
              <a:t>ся</a:t>
            </a:r>
            <a:r>
              <a:rPr lang="ru-RU" dirty="0"/>
              <a:t>) </a:t>
            </a:r>
            <a:r>
              <a:rPr lang="ru-RU" dirty="0">
                <a:solidFill>
                  <a:srgbClr val="0070C0"/>
                </a:solidFill>
              </a:rPr>
              <a:t>учить</a:t>
            </a:r>
            <a:r>
              <a:rPr lang="ru-RU" dirty="0"/>
              <a:t>(</a:t>
            </a:r>
            <a:r>
              <a:rPr lang="ru-RU" dirty="0" err="1">
                <a:solidFill>
                  <a:srgbClr val="00B050"/>
                </a:solidFill>
              </a:rPr>
              <a:t>ся</a:t>
            </a:r>
            <a:r>
              <a:rPr lang="ru-RU" dirty="0"/>
              <a:t>)!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53433415"/>
              </p:ext>
            </p:extLst>
          </p:nvPr>
        </p:nvGraphicFramePr>
        <p:xfrm>
          <a:off x="897773" y="4602076"/>
          <a:ext cx="10731732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8622">
                  <a:extLst>
                    <a:ext uri="{9D8B030D-6E8A-4147-A177-3AD203B41FA5}">
                      <a16:colId xmlns="" xmlns:a16="http://schemas.microsoft.com/office/drawing/2014/main" val="96534319"/>
                    </a:ext>
                  </a:extLst>
                </a:gridCol>
                <a:gridCol w="1788622">
                  <a:extLst>
                    <a:ext uri="{9D8B030D-6E8A-4147-A177-3AD203B41FA5}">
                      <a16:colId xmlns="" xmlns:a16="http://schemas.microsoft.com/office/drawing/2014/main" val="793398996"/>
                    </a:ext>
                  </a:extLst>
                </a:gridCol>
                <a:gridCol w="1788622">
                  <a:extLst>
                    <a:ext uri="{9D8B030D-6E8A-4147-A177-3AD203B41FA5}">
                      <a16:colId xmlns="" xmlns:a16="http://schemas.microsoft.com/office/drawing/2014/main" val="2978464190"/>
                    </a:ext>
                  </a:extLst>
                </a:gridCol>
                <a:gridCol w="1788622">
                  <a:extLst>
                    <a:ext uri="{9D8B030D-6E8A-4147-A177-3AD203B41FA5}">
                      <a16:colId xmlns="" xmlns:a16="http://schemas.microsoft.com/office/drawing/2014/main" val="892344916"/>
                    </a:ext>
                  </a:extLst>
                </a:gridCol>
                <a:gridCol w="1788622">
                  <a:extLst>
                    <a:ext uri="{9D8B030D-6E8A-4147-A177-3AD203B41FA5}">
                      <a16:colId xmlns="" xmlns:a16="http://schemas.microsoft.com/office/drawing/2014/main" val="3288732666"/>
                    </a:ext>
                  </a:extLst>
                </a:gridCol>
                <a:gridCol w="1788622">
                  <a:extLst>
                    <a:ext uri="{9D8B030D-6E8A-4147-A177-3AD203B41FA5}">
                      <a16:colId xmlns="" xmlns:a16="http://schemas.microsoft.com/office/drawing/2014/main" val="107598965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объект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цвет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запах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температура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Образование пузырьков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Вывод 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5334247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№1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03533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№2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453154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Смесь №1 и 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743366580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673331" y="955964"/>
            <a:ext cx="1095617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Приведите пример, когда при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смешивании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этих веществ ничего не случится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Шаг 2. Пробное действие</a:t>
            </a:r>
          </a:p>
          <a:p>
            <a:endParaRPr lang="ru-RU" sz="2400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dirty="0" smtClean="0"/>
              <a:t> 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267480"/>
              </p:ext>
            </p:extLst>
          </p:nvPr>
        </p:nvGraphicFramePr>
        <p:xfrm>
          <a:off x="897773" y="1772365"/>
          <a:ext cx="10731732" cy="26318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2">
                  <a:extLst>
                    <a:ext uri="{9D8B030D-6E8A-4147-A177-3AD203B41FA5}">
                      <a16:colId xmlns="" xmlns:a16="http://schemas.microsoft.com/office/drawing/2014/main" val="1269881162"/>
                    </a:ext>
                  </a:extLst>
                </a:gridCol>
                <a:gridCol w="5012574">
                  <a:extLst>
                    <a:ext uri="{9D8B030D-6E8A-4147-A177-3AD203B41FA5}">
                      <a16:colId xmlns="" xmlns:a16="http://schemas.microsoft.com/office/drawing/2014/main" val="2662826338"/>
                    </a:ext>
                  </a:extLst>
                </a:gridCol>
                <a:gridCol w="3433156">
                  <a:extLst>
                    <a:ext uri="{9D8B030D-6E8A-4147-A177-3AD203B41FA5}">
                      <a16:colId xmlns="" xmlns:a16="http://schemas.microsoft.com/office/drawing/2014/main" val="1090134324"/>
                    </a:ext>
                  </a:extLst>
                </a:gridCol>
              </a:tblGrid>
              <a:tr h="345842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Когнитивные</a:t>
                      </a:r>
                      <a:r>
                        <a:rPr lang="ru-RU" sz="1600" baseline="0" dirty="0" smtClean="0"/>
                        <a:t> процессы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Личностные</a:t>
                      </a:r>
                      <a:r>
                        <a:rPr lang="ru-RU" sz="1600" baseline="0" dirty="0" smtClean="0"/>
                        <a:t> результаты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Метапредметные</a:t>
                      </a:r>
                      <a:r>
                        <a:rPr lang="ru-RU" sz="1600" dirty="0" smtClean="0"/>
                        <a:t> результаты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479475327"/>
                  </a:ext>
                </a:extLst>
              </a:tr>
              <a:tr h="2254503">
                <a:tc>
                  <a:txBody>
                    <a:bodyPr/>
                    <a:lstStyle/>
                    <a:p>
                      <a:r>
                        <a:rPr lang="ru-RU" dirty="0" smtClean="0"/>
                        <a:t>Применение</a:t>
                      </a:r>
                    </a:p>
                    <a:p>
                      <a:r>
                        <a:rPr lang="ru-RU" dirty="0" smtClean="0"/>
                        <a:t>Включение в культурный опыт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Различные уровни ценностных ориентаций: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проявление устойчивого желания овладеть действиями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целенаправленное изучение различных точек зрения для создания собственного суждения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проявление убежденности, последовательности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выполняет пробные действия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Ученик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использует понятия и принципы в новых ситуациях</a:t>
                      </a:r>
                    </a:p>
                    <a:p>
                      <a:pPr lvl="0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применяет законы, теории в конкретных практических ситуациях,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демонстрирует применение метода или процедуры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7091810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4731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35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90591"/>
          </a:xfrm>
        </p:spPr>
        <p:txBody>
          <a:bodyPr>
            <a:normAutofit fontScale="90000"/>
          </a:bodyPr>
          <a:lstStyle/>
          <a:p>
            <a:pPr algn="r"/>
            <a:r>
              <a:rPr lang="ru-RU" dirty="0">
                <a:solidFill>
                  <a:srgbClr val="0070C0"/>
                </a:solidFill>
              </a:rPr>
              <a:t>Учим</a:t>
            </a:r>
            <a:r>
              <a:rPr lang="ru-RU" dirty="0"/>
              <a:t>(</a:t>
            </a:r>
            <a:r>
              <a:rPr lang="ru-RU" dirty="0" err="1">
                <a:solidFill>
                  <a:srgbClr val="00B050"/>
                </a:solidFill>
              </a:rPr>
              <a:t>ся</a:t>
            </a:r>
            <a:r>
              <a:rPr lang="ru-RU" dirty="0"/>
              <a:t>) </a:t>
            </a:r>
            <a:r>
              <a:rPr lang="ru-RU" dirty="0">
                <a:solidFill>
                  <a:srgbClr val="0070C0"/>
                </a:solidFill>
              </a:rPr>
              <a:t>учить</a:t>
            </a:r>
            <a:r>
              <a:rPr lang="ru-RU" dirty="0"/>
              <a:t>(</a:t>
            </a:r>
            <a:r>
              <a:rPr lang="ru-RU" dirty="0" err="1">
                <a:solidFill>
                  <a:srgbClr val="00B050"/>
                </a:solidFill>
              </a:rPr>
              <a:t>ся</a:t>
            </a:r>
            <a:r>
              <a:rPr lang="ru-RU" dirty="0" smtClean="0"/>
              <a:t>)!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2125843"/>
              </p:ext>
            </p:extLst>
          </p:nvPr>
        </p:nvGraphicFramePr>
        <p:xfrm>
          <a:off x="994755" y="4976149"/>
          <a:ext cx="10508675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7168">
                  <a:extLst>
                    <a:ext uri="{9D8B030D-6E8A-4147-A177-3AD203B41FA5}">
                      <a16:colId xmlns="" xmlns:a16="http://schemas.microsoft.com/office/drawing/2014/main" val="717564621"/>
                    </a:ext>
                  </a:extLst>
                </a:gridCol>
                <a:gridCol w="3644808">
                  <a:extLst>
                    <a:ext uri="{9D8B030D-6E8A-4147-A177-3AD203B41FA5}">
                      <a16:colId xmlns="" xmlns:a16="http://schemas.microsoft.com/office/drawing/2014/main" val="515951106"/>
                    </a:ext>
                  </a:extLst>
                </a:gridCol>
                <a:gridCol w="2888039">
                  <a:extLst>
                    <a:ext uri="{9D8B030D-6E8A-4147-A177-3AD203B41FA5}">
                      <a16:colId xmlns="" xmlns:a16="http://schemas.microsoft.com/office/drawing/2014/main" val="2308385100"/>
                    </a:ext>
                  </a:extLst>
                </a:gridCol>
                <a:gridCol w="1348660">
                  <a:extLst>
                    <a:ext uri="{9D8B030D-6E8A-4147-A177-3AD203B41FA5}">
                      <a16:colId xmlns="" xmlns:a16="http://schemas.microsoft.com/office/drawing/2014/main" val="35527412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объект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температура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Образование пузырьков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Вывод 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3858288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Смесь + м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9478612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Смесь + 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847417531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838200" y="1055716"/>
            <a:ext cx="10583487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Почему ничего не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происходит? Почему это произошло?</a:t>
            </a:r>
          </a:p>
          <a:p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Шаг 3. Анализ</a:t>
            </a:r>
          </a:p>
          <a:p>
            <a:pPr algn="ctr"/>
            <a:endParaRPr lang="ru-RU" sz="2400" u="sng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8762006"/>
              </p:ext>
            </p:extLst>
          </p:nvPr>
        </p:nvGraphicFramePr>
        <p:xfrm>
          <a:off x="987829" y="1857034"/>
          <a:ext cx="10515600" cy="2931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77471">
                  <a:extLst>
                    <a:ext uri="{9D8B030D-6E8A-4147-A177-3AD203B41FA5}">
                      <a16:colId xmlns="" xmlns:a16="http://schemas.microsoft.com/office/drawing/2014/main" val="2952671434"/>
                    </a:ext>
                  </a:extLst>
                </a:gridCol>
                <a:gridCol w="4432929">
                  <a:extLst>
                    <a:ext uri="{9D8B030D-6E8A-4147-A177-3AD203B41FA5}">
                      <a16:colId xmlns="" xmlns:a16="http://schemas.microsoft.com/office/drawing/2014/main" val="303055408"/>
                    </a:ext>
                  </a:extLst>
                </a:gridCol>
                <a:gridCol w="3505200">
                  <a:extLst>
                    <a:ext uri="{9D8B030D-6E8A-4147-A177-3AD203B41FA5}">
                      <a16:colId xmlns="" xmlns:a16="http://schemas.microsoft.com/office/drawing/2014/main" val="241286397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Когнитивные</a:t>
                      </a:r>
                      <a:r>
                        <a:rPr lang="ru-RU" sz="1600" baseline="0" dirty="0" smtClean="0"/>
                        <a:t> процессы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Личностные</a:t>
                      </a:r>
                      <a:r>
                        <a:rPr lang="ru-RU" sz="1600" baseline="0" dirty="0" smtClean="0"/>
                        <a:t> результаты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Метапредметные</a:t>
                      </a:r>
                      <a:r>
                        <a:rPr lang="ru-RU" sz="1600" dirty="0" smtClean="0"/>
                        <a:t> результаты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9861215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Анализ</a:t>
                      </a:r>
                    </a:p>
                    <a:p>
                      <a:pPr lvl="0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Сравнение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Формирование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умения наблюдать и описывать процесс,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формулировать выводы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рефлексивности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и критичности к собственным действиям 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 smtClean="0"/>
                        <a:t>ответственности</a:t>
                      </a:r>
                      <a:r>
                        <a:rPr lang="ru-RU" baseline="0" dirty="0" smtClean="0"/>
                        <a:t> за результат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Ученик: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выдвигает новые предположения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видит ошибки и упущения в логике рассуждения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проводит различие между фактами и следствиями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оценивает значимость и достоверность  данных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797686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0503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35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73966"/>
          </a:xfrm>
        </p:spPr>
        <p:txBody>
          <a:bodyPr>
            <a:normAutofit fontScale="90000"/>
          </a:bodyPr>
          <a:lstStyle/>
          <a:p>
            <a:pPr algn="r"/>
            <a:r>
              <a:rPr lang="ru-RU" dirty="0">
                <a:solidFill>
                  <a:srgbClr val="0070C0"/>
                </a:solidFill>
              </a:rPr>
              <a:t>Учим</a:t>
            </a:r>
            <a:r>
              <a:rPr lang="ru-RU" dirty="0"/>
              <a:t>(</a:t>
            </a:r>
            <a:r>
              <a:rPr lang="ru-RU" dirty="0" err="1">
                <a:solidFill>
                  <a:srgbClr val="00B050"/>
                </a:solidFill>
              </a:rPr>
              <a:t>ся</a:t>
            </a:r>
            <a:r>
              <a:rPr lang="ru-RU" dirty="0"/>
              <a:t>) </a:t>
            </a:r>
            <a:r>
              <a:rPr lang="ru-RU" dirty="0">
                <a:solidFill>
                  <a:srgbClr val="0070C0"/>
                </a:solidFill>
              </a:rPr>
              <a:t>учить</a:t>
            </a:r>
            <a:r>
              <a:rPr lang="ru-RU" dirty="0"/>
              <a:t>(</a:t>
            </a:r>
            <a:r>
              <a:rPr lang="ru-RU" dirty="0" err="1">
                <a:solidFill>
                  <a:srgbClr val="00B050"/>
                </a:solidFill>
              </a:rPr>
              <a:t>ся</a:t>
            </a:r>
            <a:r>
              <a:rPr lang="ru-RU" dirty="0"/>
              <a:t>)!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039092"/>
            <a:ext cx="10515600" cy="5137871"/>
          </a:xfrm>
        </p:spPr>
        <p:txBody>
          <a:bodyPr/>
          <a:lstStyle/>
          <a:p>
            <a:pPr marL="0" indent="0">
              <a:buNone/>
            </a:pPr>
            <a:r>
              <a:rPr lang="ru-RU" b="1" u="sng" dirty="0" smtClean="0"/>
              <a:t>Шаг 4. Представление результатов</a:t>
            </a:r>
          </a:p>
          <a:p>
            <a:pPr marL="0" indent="0">
              <a:buNone/>
            </a:pPr>
            <a:endParaRPr lang="ru-RU" u="sng" dirty="0" smtClean="0"/>
          </a:p>
          <a:p>
            <a:pPr marL="0" indent="0">
              <a:buNone/>
            </a:pPr>
            <a:endParaRPr lang="ru-RU" u="sng" dirty="0" smtClean="0"/>
          </a:p>
          <a:p>
            <a:pPr marL="0" indent="0">
              <a:buNone/>
            </a:pPr>
            <a:endParaRPr lang="ru-RU" u="sng" dirty="0"/>
          </a:p>
          <a:p>
            <a:pPr marL="0" indent="0">
              <a:buNone/>
            </a:pPr>
            <a:endParaRPr lang="ru-RU" u="sng" dirty="0" smtClean="0"/>
          </a:p>
          <a:p>
            <a:pPr marL="0" indent="0">
              <a:buNone/>
            </a:pPr>
            <a:endParaRPr lang="ru-RU" u="sng" dirty="0"/>
          </a:p>
          <a:p>
            <a:pPr marL="0" indent="0">
              <a:buNone/>
            </a:pPr>
            <a:r>
              <a:rPr lang="ru-RU" b="1" u="sng" dirty="0" smtClean="0"/>
              <a:t>Шаг 5. Экспертная оценка (знания, умения, включение в опыт)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55667" y="1805667"/>
            <a:ext cx="2252748" cy="168956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404554" y="1807696"/>
            <a:ext cx="2268980" cy="170173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19" t="19993" r="18909"/>
          <a:stretch/>
        </p:blipFill>
        <p:spPr>
          <a:xfrm rot="5400000">
            <a:off x="6047296" y="1752539"/>
            <a:ext cx="2252747" cy="179581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8" t="12487" r="22115" b="12833"/>
          <a:stretch/>
        </p:blipFill>
        <p:spPr>
          <a:xfrm rot="5400000">
            <a:off x="8688717" y="1792784"/>
            <a:ext cx="2252748" cy="1715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068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35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7093"/>
          </a:xfrm>
        </p:spPr>
        <p:txBody>
          <a:bodyPr/>
          <a:lstStyle/>
          <a:p>
            <a:pPr algn="r"/>
            <a:r>
              <a:rPr lang="ru-RU" dirty="0">
                <a:solidFill>
                  <a:srgbClr val="0070C0"/>
                </a:solidFill>
              </a:rPr>
              <a:t>Учим</a:t>
            </a:r>
            <a:r>
              <a:rPr lang="ru-RU" dirty="0"/>
              <a:t>(</a:t>
            </a:r>
            <a:r>
              <a:rPr lang="ru-RU" dirty="0" err="1">
                <a:solidFill>
                  <a:srgbClr val="00B050"/>
                </a:solidFill>
              </a:rPr>
              <a:t>ся</a:t>
            </a:r>
            <a:r>
              <a:rPr lang="ru-RU" dirty="0"/>
              <a:t>) </a:t>
            </a:r>
            <a:r>
              <a:rPr lang="ru-RU" dirty="0">
                <a:solidFill>
                  <a:srgbClr val="0070C0"/>
                </a:solidFill>
              </a:rPr>
              <a:t>учить</a:t>
            </a:r>
            <a:r>
              <a:rPr lang="ru-RU" dirty="0"/>
              <a:t>(</a:t>
            </a:r>
            <a:r>
              <a:rPr lang="ru-RU" dirty="0" err="1">
                <a:solidFill>
                  <a:srgbClr val="00B050"/>
                </a:solidFill>
              </a:rPr>
              <a:t>ся</a:t>
            </a:r>
            <a:r>
              <a:rPr lang="ru-RU" dirty="0"/>
              <a:t>)!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122218"/>
            <a:ext cx="10515600" cy="505474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Алгоритм формирования исследовательской компетенции</a:t>
            </a:r>
          </a:p>
          <a:p>
            <a:pPr marL="0" indent="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Шаг 1. Актуализация знаний</a:t>
            </a:r>
          </a:p>
          <a:p>
            <a:pPr marL="0" indent="0">
              <a:buNone/>
            </a:pPr>
            <a:endParaRPr lang="ru-RU" sz="9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Шаг 2. Применение знаний/опыта в новой ситуации               </a:t>
            </a:r>
          </a:p>
          <a:p>
            <a:pPr marL="0" indent="0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(пробное действие)</a:t>
            </a:r>
          </a:p>
          <a:p>
            <a:pPr marL="0" indent="0">
              <a:buNone/>
            </a:pPr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Шаг 3. Анализ (описание, формулировка выводов)</a:t>
            </a:r>
          </a:p>
          <a:p>
            <a:pPr marL="0" indent="0">
              <a:buNone/>
            </a:pPr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Шаг 4. Представление результатов</a:t>
            </a:r>
          </a:p>
          <a:p>
            <a:pPr marL="0" indent="0">
              <a:buNone/>
            </a:pPr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Шаг 5. Экспертная оценка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1162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35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82526"/>
          </a:xfrm>
        </p:spPr>
        <p:txBody>
          <a:bodyPr>
            <a:normAutofit fontScale="90000"/>
          </a:bodyPr>
          <a:lstStyle/>
          <a:p>
            <a:pPr algn="r"/>
            <a:r>
              <a:rPr lang="ru-RU" dirty="0">
                <a:solidFill>
                  <a:srgbClr val="0070C0"/>
                </a:solidFill>
              </a:rPr>
              <a:t>Учим</a:t>
            </a:r>
            <a:r>
              <a:rPr lang="ru-RU" dirty="0"/>
              <a:t>(</a:t>
            </a:r>
            <a:r>
              <a:rPr lang="ru-RU" dirty="0" err="1">
                <a:solidFill>
                  <a:srgbClr val="00B050"/>
                </a:solidFill>
              </a:rPr>
              <a:t>ся</a:t>
            </a:r>
            <a:r>
              <a:rPr lang="ru-RU" dirty="0"/>
              <a:t>) </a:t>
            </a:r>
            <a:r>
              <a:rPr lang="ru-RU" dirty="0">
                <a:solidFill>
                  <a:srgbClr val="0070C0"/>
                </a:solidFill>
              </a:rPr>
              <a:t>учить</a:t>
            </a:r>
            <a:r>
              <a:rPr lang="ru-RU" dirty="0"/>
              <a:t>(</a:t>
            </a:r>
            <a:r>
              <a:rPr lang="ru-RU" dirty="0" err="1">
                <a:solidFill>
                  <a:srgbClr val="00B050"/>
                </a:solidFill>
              </a:rPr>
              <a:t>ся</a:t>
            </a:r>
            <a:r>
              <a:rPr lang="ru-RU" dirty="0"/>
              <a:t>)!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85380679"/>
              </p:ext>
            </p:extLst>
          </p:nvPr>
        </p:nvGraphicFramePr>
        <p:xfrm>
          <a:off x="838994" y="920462"/>
          <a:ext cx="10515600" cy="1179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526473" y="2008909"/>
            <a:ext cx="1128591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Дубов Никита, 2 класс: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Таким образом, делить на нуль нельзя в теории множеств, теория чисел такое деление допускает. Результатом деления на нуль является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бесконечность.</a:t>
            </a:r>
          </a:p>
          <a:p>
            <a:pPr indent="457200" algn="just"/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Козлова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Катя, 10 класс: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Союз и связывает, как правило, однородные члены предложения. Почему же в названии своего романа Л.Н. Толстой поставил первым слово «война»? Понимание роли союза «и» в русском языке позволяло назвать его как «Война и мир», так и «Мир и война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indent="457200" algn="just"/>
            <a:r>
              <a:rPr lang="ru-RU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Мыскова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Настя, 1 класс: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Если у всех травянистых растений есть корень, стебель и листья, то где стебель у капусты?</a:t>
            </a:r>
          </a:p>
          <a:p>
            <a:pPr indent="457200" algn="just"/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Шпаков Саша, 5 класс: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подтверждения гипотезы мы в течение месяца занимались с 5 желающими по 40 минут три раза в неделю. При этом проводились замеры пульса и частоты дыхания по окончании каждого занятия. Выполняя одинаковые серии упражнений месяц, у 100% снизились частота дыхания и сокращений сердца.</a:t>
            </a:r>
          </a:p>
          <a:p>
            <a:pPr indent="457200" algn="just"/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Трусов Рома, 1 класс: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описании опыта нет фотографий? Я что, на слово должен тебе поверить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ru-RU" sz="2000" i="1" dirty="0" smtClean="0"/>
              <a:t>   </a:t>
            </a:r>
          </a:p>
          <a:p>
            <a:pPr indent="457200"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8435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35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40962"/>
          </a:xfrm>
        </p:spPr>
        <p:txBody>
          <a:bodyPr>
            <a:normAutofit fontScale="90000"/>
          </a:bodyPr>
          <a:lstStyle/>
          <a:p>
            <a:pPr algn="r"/>
            <a:r>
              <a:rPr lang="ru-RU" dirty="0">
                <a:solidFill>
                  <a:srgbClr val="0070C0"/>
                </a:solidFill>
              </a:rPr>
              <a:t>Учим</a:t>
            </a:r>
            <a:r>
              <a:rPr lang="ru-RU" dirty="0"/>
              <a:t>(</a:t>
            </a:r>
            <a:r>
              <a:rPr lang="ru-RU" dirty="0" err="1">
                <a:solidFill>
                  <a:srgbClr val="00B050"/>
                </a:solidFill>
              </a:rPr>
              <a:t>ся</a:t>
            </a:r>
            <a:r>
              <a:rPr lang="ru-RU" dirty="0"/>
              <a:t>) </a:t>
            </a:r>
            <a:r>
              <a:rPr lang="ru-RU" dirty="0">
                <a:solidFill>
                  <a:srgbClr val="0070C0"/>
                </a:solidFill>
              </a:rPr>
              <a:t>учить</a:t>
            </a:r>
            <a:r>
              <a:rPr lang="ru-RU" dirty="0"/>
              <a:t>(</a:t>
            </a:r>
            <a:r>
              <a:rPr lang="ru-RU" dirty="0" err="1">
                <a:solidFill>
                  <a:srgbClr val="00B050"/>
                </a:solidFill>
              </a:rPr>
              <a:t>ся</a:t>
            </a:r>
            <a:r>
              <a:rPr lang="ru-RU" dirty="0"/>
              <a:t>)!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030778"/>
            <a:ext cx="10515600" cy="5146185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BYOD-технологии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(</a:t>
            </a:r>
            <a:r>
              <a:rPr lang="en-U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Bring your </a:t>
            </a:r>
            <a:r>
              <a:rPr lang="en-US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own </a:t>
            </a:r>
            <a:r>
              <a:rPr lang="en-U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device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съемки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фотографий, записи звука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видео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браузером,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электронной почтой, образовательными сайтами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ориентировка по картам с привязкой к местности 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определять по ним свое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местоположение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отчётов по долгосрочным опытам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секундомером, калькулятором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621876"/>
            <a:ext cx="1763684" cy="176368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2088" y="4621876"/>
            <a:ext cx="986617" cy="175398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6624" y="4632367"/>
            <a:ext cx="1003329" cy="178369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7923" y="4632367"/>
            <a:ext cx="1337773" cy="178369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8705" y="4612674"/>
            <a:ext cx="1003329" cy="178369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77" t="13043" r="4586" b="41304"/>
          <a:stretch/>
        </p:blipFill>
        <p:spPr>
          <a:xfrm rot="5400000">
            <a:off x="8723999" y="4043889"/>
            <a:ext cx="3791019" cy="145472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5526" y="4672434"/>
            <a:ext cx="956847" cy="1703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222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267</TotalTime>
  <Words>734</Words>
  <Application>Microsoft Office PowerPoint</Application>
  <PresentationFormat>Произвольный</PresentationFormat>
  <Paragraphs>135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Исследовательские компетенции школьников</vt:lpstr>
      <vt:lpstr>Учим(ся) учить(ся)!  </vt:lpstr>
      <vt:lpstr>Учим(ся) учить(ся)!</vt:lpstr>
      <vt:lpstr>Учим(ся) учить(ся)!</vt:lpstr>
      <vt:lpstr>Учим(ся) учить(ся)!</vt:lpstr>
      <vt:lpstr>Учим(ся) учить(ся)!</vt:lpstr>
      <vt:lpstr>Учим(ся) учить(ся)!</vt:lpstr>
      <vt:lpstr>Учим(ся) учить(ся)!</vt:lpstr>
      <vt:lpstr>Учим(ся) учить(ся)!</vt:lpstr>
      <vt:lpstr>Учим(ся) учить(ся)!</vt:lpstr>
      <vt:lpstr>Учим(ся) учить(ся)!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Исследовательские компетенции школьников</dc:title>
  <dc:creator>Ирина Кириллова</dc:creator>
  <cp:lastModifiedBy>Ирина Кириллова</cp:lastModifiedBy>
  <cp:revision>39</cp:revision>
  <cp:lastPrinted>2017-11-13T11:53:39Z</cp:lastPrinted>
  <dcterms:created xsi:type="dcterms:W3CDTF">2017-11-12T04:58:39Z</dcterms:created>
  <dcterms:modified xsi:type="dcterms:W3CDTF">2018-04-25T23:24:40Z</dcterms:modified>
</cp:coreProperties>
</file>