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96" r:id="rId3"/>
    <p:sldId id="297" r:id="rId4"/>
    <p:sldId id="272" r:id="rId5"/>
    <p:sldId id="288" r:id="rId6"/>
    <p:sldId id="287" r:id="rId7"/>
    <p:sldId id="289" r:id="rId8"/>
    <p:sldId id="282" r:id="rId9"/>
    <p:sldId id="283" r:id="rId10"/>
    <p:sldId id="284" r:id="rId11"/>
    <p:sldId id="285" r:id="rId12"/>
    <p:sldId id="286" r:id="rId13"/>
    <p:sldId id="291" r:id="rId14"/>
    <p:sldId id="290" r:id="rId15"/>
    <p:sldId id="292" r:id="rId16"/>
    <p:sldId id="293" r:id="rId17"/>
    <p:sldId id="294" r:id="rId18"/>
    <p:sldId id="298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1B196"/>
    <a:srgbClr val="00CC99"/>
    <a:srgbClr val="2AB42A"/>
    <a:srgbClr val="5CB12D"/>
    <a:srgbClr val="6054F6"/>
    <a:srgbClr val="64C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10DB5-B08F-4A72-839B-F753F51E520A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2B7D1-98DE-42C9-84D4-AD064BCE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5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20638" y="911826"/>
            <a:ext cx="3014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математика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77598" y="377081"/>
            <a:ext cx="6158897" cy="597666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Формирование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метапредметных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навыков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умений на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уроках естественнонаучного </a:t>
            </a:r>
            <a:b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цикла с использованием цифрового оборудования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9" name="Picture 2" descr="C:\Users\Спицына\Desktop\0_85e65_c1e1803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3" y="4437112"/>
            <a:ext cx="653632" cy="4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02891" y="5661248"/>
            <a:ext cx="352186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«СОШ №198»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СЕВЕРСК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6060" y="3273998"/>
            <a:ext cx="1710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ХИМИЯ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141" y="2666808"/>
            <a:ext cx="27464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ГЕОГРАФИЯ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723" y="1493844"/>
            <a:ext cx="2073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ФИЗИКА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100" y="2059464"/>
            <a:ext cx="2410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БИОЛОГИЯ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2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0" y="404664"/>
            <a:ext cx="7886700" cy="14476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>В процессе проектной деятельности формируются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> умения и навыки: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058381"/>
            <a:ext cx="7311126" cy="36532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ea typeface="Times New Roman"/>
              </a:rPr>
              <a:t>сценировать</a:t>
            </a:r>
            <a:r>
              <a:rPr lang="ru-RU" dirty="0" smtClean="0">
                <a:ea typeface="Times New Roman"/>
              </a:rPr>
              <a:t> и проводить </a:t>
            </a:r>
            <a:r>
              <a:rPr lang="ru-RU" dirty="0">
                <a:ea typeface="Times New Roman"/>
              </a:rPr>
              <a:t>учебное занятие с </a:t>
            </a:r>
            <a:r>
              <a:rPr lang="ru-RU" dirty="0" smtClean="0">
                <a:ea typeface="Times New Roman"/>
              </a:rPr>
              <a:t>использованием </a:t>
            </a:r>
            <a:r>
              <a:rPr lang="ru-RU" dirty="0" smtClean="0"/>
              <a:t>цифрового </a:t>
            </a:r>
            <a:r>
              <a:rPr lang="ru-RU" dirty="0"/>
              <a:t>оборудования PASCO для школьников и учителей образовательных учреждений </a:t>
            </a:r>
            <a:r>
              <a:rPr lang="ru-RU" i="1" dirty="0" smtClean="0"/>
              <a:t>обобщать полученные знания </a:t>
            </a:r>
            <a:r>
              <a:rPr lang="ru-RU" i="1" dirty="0"/>
              <a:t>для применения в любой области </a:t>
            </a:r>
            <a:r>
              <a:rPr lang="ru-RU" i="1" dirty="0" smtClean="0"/>
              <a:t>жизнедеятельности; </a:t>
            </a:r>
          </a:p>
          <a:p>
            <a:pPr marL="0" indent="0" algn="just">
              <a:buNone/>
            </a:pPr>
            <a:endParaRPr lang="ru-RU" i="1" dirty="0" smtClean="0"/>
          </a:p>
          <a:p>
            <a:pPr algn="just"/>
            <a:r>
              <a:rPr lang="ru-RU" i="1" dirty="0" smtClean="0"/>
              <a:t>формировать </a:t>
            </a:r>
            <a:r>
              <a:rPr lang="ru-RU" i="1" dirty="0"/>
              <a:t>умение решать задачи на стыке наук, воспринимать целостность научных знаний вообще без конкретизации каких-либо учебных </a:t>
            </a:r>
            <a:r>
              <a:rPr lang="ru-RU" i="1" dirty="0" smtClean="0"/>
              <a:t>предметов;</a:t>
            </a:r>
          </a:p>
          <a:p>
            <a:pPr marL="0" indent="0" algn="just">
              <a:buNone/>
            </a:pPr>
            <a:endParaRPr lang="ru-RU" i="1" dirty="0" smtClean="0"/>
          </a:p>
          <a:p>
            <a:pPr algn="just"/>
            <a:r>
              <a:rPr lang="ru-RU" i="1" dirty="0" smtClean="0"/>
              <a:t>создавать алгоритмы действий </a:t>
            </a:r>
            <a:r>
              <a:rPr lang="ru-RU" i="1" dirty="0"/>
              <a:t>и </a:t>
            </a:r>
            <a:r>
              <a:rPr lang="ru-RU" i="1" dirty="0" smtClean="0"/>
              <a:t>проводить рефлексию занятия.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13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524" y="201174"/>
            <a:ext cx="7886700" cy="3263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9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Метапредметные</a:t>
            </a:r>
            <a:r>
              <a:rPr lang="ru-RU" sz="3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навыки, формируемые на занятиях внеурочной деятельности:</a:t>
            </a:r>
          </a:p>
          <a:p>
            <a:pPr marL="0" indent="0" algn="just">
              <a:buNone/>
            </a:pPr>
            <a:r>
              <a:rPr lang="ru-RU" dirty="0" smtClean="0"/>
              <a:t>Позволяют пробовать себя в роли педагогов и вместе со своими наставниками проводят мастер-классы с использованием современного цифрового оборудования PASCO для школьников и учителей образовательных учреждений города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83" y="3219009"/>
            <a:ext cx="2828922" cy="212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9" y="4484489"/>
            <a:ext cx="3164681" cy="237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94323" y="5354003"/>
            <a:ext cx="4988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</a:t>
            </a:r>
            <a:r>
              <a:rPr lang="ru-RU" sz="2000" dirty="0"/>
              <a:t>позволяет им увидеть свои </a:t>
            </a:r>
            <a:r>
              <a:rPr lang="ru-RU" sz="2000" b="1" i="1" dirty="0"/>
              <a:t>перспективы и получить ценный опыт, новые идеи и знания, которые являются важными для современного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86544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20689"/>
            <a:ext cx="8253132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>Результаты проектной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деятельности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448345"/>
            <a:ext cx="6749710" cy="32635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Проекты учащихся:</a:t>
            </a:r>
          </a:p>
          <a:p>
            <a:r>
              <a:rPr lang="ru-RU" dirty="0" smtClean="0"/>
              <a:t>«Анализ качества воды района ЗАТО Северск»</a:t>
            </a:r>
          </a:p>
          <a:p>
            <a:r>
              <a:rPr lang="ru-RU" dirty="0" smtClean="0"/>
              <a:t>«Способность растений к адаптации при изменении условий обитания на примере фотосинтеза»</a:t>
            </a:r>
          </a:p>
          <a:p>
            <a:r>
              <a:rPr lang="ru-RU" dirty="0" smtClean="0"/>
              <a:t>«Кислотные осадки»</a:t>
            </a:r>
          </a:p>
          <a:p>
            <a:r>
              <a:rPr lang="ru-RU" dirty="0" smtClean="0"/>
              <a:t>«Определение качества молока разных производителей»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35" y="136725"/>
            <a:ext cx="8448115" cy="18448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Использование оборудования </a:t>
            </a:r>
            <a:r>
              <a:rPr lang="en-US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PASCO</a:t>
            </a:r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911" y="3356324"/>
            <a:ext cx="4840941" cy="21602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Лабораторная работа превращается в мини-исследование, что не может не увлекать детей.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98" y="2363728"/>
            <a:ext cx="3170611" cy="42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35" y="136725"/>
            <a:ext cx="8448115" cy="18448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Лабораторные работы с использованием оборудования </a:t>
            </a:r>
            <a:r>
              <a:rPr lang="en-US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PASCO</a:t>
            </a:r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641" y="2348880"/>
            <a:ext cx="4840941" cy="454245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Любая лабораторная работа с использованием цифрового оборудования позволяет конструировать, устанавливать причинно-следственные связи, переходить от методов, воспроизводящих явление, к исследовательским методам изучения процессов, развивает логику, способствует профессиональному самоопределению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23" y="3573016"/>
            <a:ext cx="3958161" cy="296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2639"/>
            <a:ext cx="5929527" cy="968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рамках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практикума</a:t>
            </a:r>
            <a:endParaRPr lang="ru-RU" sz="33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54641" y="2636912"/>
            <a:ext cx="4840941" cy="42544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Исследовательская деятельность позволяет учащимся достигать результатов через образовательную инициативу, образовательную ответственность.</a:t>
            </a:r>
          </a:p>
          <a:p>
            <a:pPr marL="0" indent="0" algn="just">
              <a:buNone/>
            </a:pPr>
            <a:r>
              <a:rPr lang="ru-RU" sz="2400" dirty="0" smtClean="0"/>
              <a:t>И самым главным результатом становится образование учащегося себя самого, создание собственных образовательных продуктов, полезных не только ему, но и обществу.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429484"/>
            <a:ext cx="3605162" cy="2703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62" y="4293095"/>
            <a:ext cx="3403434" cy="2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4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35" y="136725"/>
            <a:ext cx="8448115" cy="18448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Проведение занятий внеурочной деятельности и </a:t>
            </a:r>
            <a:r>
              <a:rPr lang="ru-RU" sz="33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метапредметных</a:t>
            </a:r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3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квестов</a:t>
            </a:r>
            <a:r>
              <a:rPr lang="ru-RU" sz="33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3" b="14619"/>
          <a:stretch/>
        </p:blipFill>
        <p:spPr>
          <a:xfrm>
            <a:off x="6003578" y="1981550"/>
            <a:ext cx="316264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/>
          <a:stretch/>
        </p:blipFill>
        <p:spPr>
          <a:xfrm>
            <a:off x="2781570" y="2814266"/>
            <a:ext cx="316581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9"/>
          <a:stretch/>
        </p:blipFill>
        <p:spPr>
          <a:xfrm>
            <a:off x="-20640" y="1981550"/>
            <a:ext cx="2648424" cy="262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78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Преимущества работы по развитию </a:t>
            </a:r>
            <a:r>
              <a:rPr lang="ru-RU" sz="37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метапредметных</a:t>
            </a:r>
            <a:r>
              <a:rPr lang="ru-RU" sz="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умений и </a:t>
            </a:r>
            <a:r>
              <a:rPr lang="ru-RU" sz="3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навыков: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64" y="1916832"/>
            <a:ext cx="8219256" cy="2707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ru-RU" sz="2600" dirty="0"/>
              <a:t>в</a:t>
            </a:r>
            <a:r>
              <a:rPr lang="ru-RU" sz="2600" dirty="0" smtClean="0"/>
              <a:t>озрастание </a:t>
            </a:r>
            <a:r>
              <a:rPr lang="ru-RU" sz="2600" dirty="0"/>
              <a:t>интереса и </a:t>
            </a:r>
            <a:r>
              <a:rPr lang="ru-RU" sz="2600" dirty="0" err="1"/>
              <a:t>вовлечённости</a:t>
            </a:r>
            <a:r>
              <a:rPr lang="ru-RU" sz="2600" dirty="0"/>
              <a:t> </a:t>
            </a:r>
            <a:r>
              <a:rPr lang="ru-RU" sz="2600" dirty="0" smtClean="0"/>
              <a:t>учащихся в работу </a:t>
            </a:r>
            <a:r>
              <a:rPr lang="ru-RU" sz="2600" dirty="0"/>
              <a:t>по мере её выполнения;</a:t>
            </a:r>
          </a:p>
          <a:p>
            <a:pPr lvl="0" algn="just"/>
            <a:r>
              <a:rPr lang="ru-RU" sz="2600" dirty="0"/>
              <a:t>о</a:t>
            </a:r>
            <a:r>
              <a:rPr lang="ru-RU" sz="2600" dirty="0" smtClean="0"/>
              <a:t>бучение на </a:t>
            </a:r>
            <a:r>
              <a:rPr lang="ru-RU" sz="2600" dirty="0"/>
              <a:t>собственном опыте, на реализации конкретного дела;</a:t>
            </a:r>
          </a:p>
          <a:p>
            <a:pPr lvl="0" algn="just"/>
            <a:r>
              <a:rPr lang="ru-RU" sz="2600" dirty="0" smtClean="0"/>
              <a:t>удовлетворение учеников, видящих </a:t>
            </a:r>
            <a:r>
              <a:rPr lang="ru-RU" sz="2600" dirty="0"/>
              <a:t>продукт собственного труда.</a:t>
            </a:r>
          </a:p>
          <a:p>
            <a:endParaRPr lang="ru-RU" dirty="0"/>
          </a:p>
        </p:txBody>
      </p:sp>
      <p:pic>
        <p:nvPicPr>
          <p:cNvPr id="1026" name="Picture 2" descr="E:\метапредмет\8в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56126"/>
            <a:ext cx="3202498" cy="240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етапредмет\8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Преимущества работы по развитию </a:t>
            </a:r>
            <a:r>
              <a:rPr lang="ru-RU" sz="37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метапредметных</a:t>
            </a:r>
            <a:r>
              <a:rPr lang="ru-RU" sz="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умений и </a:t>
            </a:r>
            <a:r>
              <a:rPr lang="ru-RU" sz="3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навыков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064" y="1916832"/>
            <a:ext cx="8219256" cy="2707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Практические работы по географии имеют практико-ориентированный характер и </a:t>
            </a:r>
            <a:r>
              <a:rPr lang="ru-RU" sz="2800" dirty="0" err="1" smtClean="0"/>
              <a:t>профориентационную</a:t>
            </a:r>
            <a:r>
              <a:rPr lang="ru-RU" sz="2800" dirty="0" smtClean="0"/>
              <a:t> направленность:</a:t>
            </a:r>
          </a:p>
          <a:p>
            <a:r>
              <a:rPr lang="ru-RU" sz="2800" dirty="0" smtClean="0"/>
              <a:t>работа </a:t>
            </a:r>
            <a:r>
              <a:rPr lang="ru-RU" sz="2800" dirty="0"/>
              <a:t>с коллекциями </a:t>
            </a:r>
            <a:r>
              <a:rPr lang="ru-RU" sz="2800" dirty="0" smtClean="0"/>
              <a:t>минералов и знакомство с особенностями </a:t>
            </a:r>
            <a:r>
              <a:rPr lang="ru-RU" sz="2800" dirty="0"/>
              <a:t>разных типов </a:t>
            </a:r>
            <a:r>
              <a:rPr lang="ru-RU" sz="2800" dirty="0" smtClean="0"/>
              <a:t>пород</a:t>
            </a:r>
            <a:r>
              <a:rPr lang="ru-RU" sz="1800" dirty="0" smtClean="0"/>
              <a:t>  </a:t>
            </a:r>
            <a:r>
              <a:rPr lang="ru-RU" sz="2900" dirty="0"/>
              <a:t>позволяет </a:t>
            </a:r>
            <a:r>
              <a:rPr lang="ru-RU" sz="2900" dirty="0" smtClean="0"/>
              <a:t>осознать цельность </a:t>
            </a:r>
            <a:r>
              <a:rPr lang="ru-RU" sz="2900" dirty="0"/>
              <a:t>природной системы Земли;</a:t>
            </a:r>
          </a:p>
          <a:p>
            <a:r>
              <a:rPr lang="ru-RU" sz="2800" dirty="0" smtClean="0"/>
              <a:t>самостоятельная работа по определению типов </a:t>
            </a:r>
            <a:r>
              <a:rPr lang="ru-RU" sz="2800" dirty="0"/>
              <a:t>горных пород и минералов с использованием «</a:t>
            </a:r>
            <a:r>
              <a:rPr lang="ru-RU" sz="2800" dirty="0" smtClean="0"/>
              <a:t>Определителя», </a:t>
            </a:r>
            <a:r>
              <a:rPr lang="ru-RU" sz="2800" dirty="0"/>
              <a:t>геохронологической таблицы и сопутствующих инструментов (</a:t>
            </a:r>
            <a:r>
              <a:rPr lang="ru-RU" sz="2800" dirty="0" smtClean="0"/>
              <a:t>компаса, магнитов, инструментов </a:t>
            </a:r>
            <a:r>
              <a:rPr lang="ru-RU" sz="2800" dirty="0"/>
              <a:t>для определения плотности и твердости) </a:t>
            </a:r>
            <a:r>
              <a:rPr lang="ru-RU" sz="2800" dirty="0" smtClean="0"/>
              <a:t>развивает </a:t>
            </a:r>
            <a:r>
              <a:rPr lang="ru-RU" sz="2900" dirty="0" smtClean="0"/>
              <a:t>абстрактное мышление, формирует общие научные понятия;</a:t>
            </a:r>
            <a:endParaRPr lang="ru-RU" sz="2900" dirty="0"/>
          </a:p>
          <a:p>
            <a:r>
              <a:rPr lang="ru-RU" sz="2800" dirty="0"/>
              <a:t>з</a:t>
            </a:r>
            <a:r>
              <a:rPr lang="ru-RU" sz="2800" dirty="0" smtClean="0"/>
              <a:t>накомство с профессиональными компетенциями геологов </a:t>
            </a:r>
            <a:r>
              <a:rPr lang="ru-RU" sz="2800" dirty="0"/>
              <a:t>и </a:t>
            </a:r>
            <a:r>
              <a:rPr lang="ru-RU" sz="2800" dirty="0" smtClean="0"/>
              <a:t>минерологов вызывает интерес к </a:t>
            </a:r>
            <a:r>
              <a:rPr lang="ru-RU" sz="2800" smtClean="0"/>
              <a:t>данным специальностям.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050" name="Picture 2" descr="C:\Users\KAB-441\Downloads\WhatsApp Image 2023-12-08 at 18.07.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4569079"/>
            <a:ext cx="3096345" cy="2322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B-441\Downloads\WhatsApp Image 2023-12-08 at 18.07.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56317"/>
            <a:ext cx="3085976" cy="231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9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762" y="-9903"/>
            <a:ext cx="9168695" cy="6858000"/>
            <a:chOff x="0" y="0"/>
            <a:chExt cx="9168695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381" y="0"/>
              <a:ext cx="9165314" cy="6858000"/>
              <a:chOff x="3381" y="0"/>
              <a:chExt cx="9165314" cy="6858000"/>
            </a:xfrm>
          </p:grpSpPr>
          <p:pic>
            <p:nvPicPr>
              <p:cNvPr id="2" name="Picture 2" descr="http://www.allwhitebackground.com/images/6/Business-Powerpoint-Background-Pics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54"/>
              <a:stretch/>
            </p:blipFill>
            <p:spPr bwMode="auto">
              <a:xfrm>
                <a:off x="28076" y="0"/>
                <a:ext cx="9140619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static3.depositphotos.com/1000624/113/v/950/depositphotos_1138144-stock-illustration-green-ribbons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09" b="47985"/>
              <a:stretch/>
            </p:blipFill>
            <p:spPr bwMode="auto">
              <a:xfrm rot="5400000" flipV="1">
                <a:off x="-3053301" y="3056682"/>
                <a:ext cx="6858000" cy="744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Спицына\Desktop\600_447959289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79"/>
              <a:ext cx="1189054" cy="100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47197" y="93439"/>
            <a:ext cx="792562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Метапредметные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результаты, формируемые на уроках естественнонаучного цикла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89" y="1047546"/>
            <a:ext cx="84352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1)умение самостоятельно определять </a:t>
            </a:r>
            <a:r>
              <a:rPr lang="ru-RU" dirty="0" smtClean="0"/>
              <a:t>цели и пути решения задач обучения</a:t>
            </a:r>
            <a:r>
              <a:rPr lang="ru-RU" dirty="0"/>
              <a:t>;</a:t>
            </a:r>
            <a:r>
              <a:rPr lang="ru-RU" dirty="0" smtClean="0"/>
              <a:t> 2)</a:t>
            </a:r>
            <a:r>
              <a:rPr lang="ru-RU" dirty="0"/>
              <a:t> умение соотносить свои действия с планируемыми результатами, осуществлять контроль своей </a:t>
            </a:r>
            <a:r>
              <a:rPr lang="ru-RU" dirty="0" smtClean="0"/>
              <a:t>деятельности;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) владение </a:t>
            </a:r>
            <a:r>
              <a:rPr lang="ru-RU" dirty="0"/>
              <a:t>основами самоконтроля, </a:t>
            </a:r>
            <a:r>
              <a:rPr lang="ru-RU" dirty="0" smtClean="0"/>
              <a:t>самооценки;</a:t>
            </a:r>
          </a:p>
          <a:p>
            <a:r>
              <a:rPr lang="ru-RU" dirty="0" smtClean="0"/>
              <a:t>4)</a:t>
            </a:r>
            <a:r>
              <a:rPr lang="ru-RU" dirty="0"/>
              <a:t> умение </a:t>
            </a:r>
            <a:r>
              <a:rPr lang="ru-RU" dirty="0" smtClean="0"/>
              <a:t>создавать </a:t>
            </a:r>
            <a:r>
              <a:rPr lang="ru-RU" dirty="0"/>
              <a:t>обобщения, устанавливать аналогии, </a:t>
            </a:r>
            <a:r>
              <a:rPr lang="ru-RU" dirty="0" smtClean="0"/>
              <a:t>классифицировать  </a:t>
            </a:r>
            <a:r>
              <a:rPr lang="ru-RU" dirty="0"/>
              <a:t>и делать выводы;</a:t>
            </a:r>
          </a:p>
          <a:p>
            <a:r>
              <a:rPr lang="ru-RU" dirty="0" smtClean="0"/>
              <a:t>5) </a:t>
            </a:r>
            <a:r>
              <a:rPr lang="ru-RU" dirty="0"/>
              <a:t>умение создавать, применять и преобразовывать знаки и символы, модели и схемы для решения учебных и познавательных задач;</a:t>
            </a:r>
          </a:p>
          <a:p>
            <a:r>
              <a:rPr lang="ru-RU" dirty="0"/>
              <a:t>6</a:t>
            </a:r>
            <a:r>
              <a:rPr lang="ru-RU" dirty="0" smtClean="0"/>
              <a:t>)</a:t>
            </a:r>
            <a:r>
              <a:rPr lang="ru-RU" dirty="0"/>
              <a:t> смысловое чтение;</a:t>
            </a:r>
          </a:p>
          <a:p>
            <a:r>
              <a:rPr lang="ru-RU" dirty="0"/>
              <a:t>7</a:t>
            </a:r>
            <a:r>
              <a:rPr lang="ru-RU" dirty="0" smtClean="0"/>
              <a:t>)</a:t>
            </a:r>
            <a:r>
              <a:rPr lang="ru-RU" dirty="0"/>
              <a:t> умение организовывать  учебное сотрудничество и совместную деятельность с </a:t>
            </a:r>
            <a:r>
              <a:rPr lang="ru-RU" dirty="0" smtClean="0"/>
              <a:t>учителем </a:t>
            </a:r>
            <a:r>
              <a:rPr lang="ru-RU" dirty="0"/>
              <a:t>и сверстниками;   работать индивидуально и в </a:t>
            </a:r>
            <a:r>
              <a:rPr lang="ru-RU" dirty="0" smtClean="0"/>
              <a:t>группе; </a:t>
            </a:r>
            <a:endParaRPr lang="ru-RU" dirty="0"/>
          </a:p>
          <a:p>
            <a:r>
              <a:rPr lang="ru-RU" dirty="0" smtClean="0"/>
              <a:t>8)</a:t>
            </a:r>
            <a:r>
              <a:rPr lang="ru-RU" dirty="0"/>
              <a:t> формирование и развитие компетентности в области использования информационно-коммуникационных технологий (далее ИКТ– компетенции);</a:t>
            </a:r>
          </a:p>
          <a:p>
            <a:r>
              <a:rPr lang="ru-RU" dirty="0"/>
              <a:t>9</a:t>
            </a:r>
            <a:r>
              <a:rPr lang="ru-RU" dirty="0" smtClean="0"/>
              <a:t>)</a:t>
            </a:r>
            <a:r>
              <a:rPr lang="ru-RU" dirty="0"/>
              <a:t> формирование и развитие экологического мышления, умение применять его в познавательной, коммуникативной, социальной практике и профессиональной ориентации.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0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381" y="40683"/>
            <a:ext cx="9144000" cy="6858000"/>
            <a:chOff x="0" y="0"/>
            <a:chExt cx="9144000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381" y="0"/>
              <a:ext cx="9140619" cy="6858000"/>
              <a:chOff x="3381" y="0"/>
              <a:chExt cx="9140619" cy="6858000"/>
            </a:xfrm>
          </p:grpSpPr>
          <p:pic>
            <p:nvPicPr>
              <p:cNvPr id="2" name="Picture 2" descr="http://www.allwhitebackground.com/images/6/Business-Powerpoint-Background-Pics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54"/>
              <a:stretch/>
            </p:blipFill>
            <p:spPr bwMode="auto">
              <a:xfrm>
                <a:off x="3381" y="0"/>
                <a:ext cx="9140619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static3.depositphotos.com/1000624/113/v/950/depositphotos_1138144-stock-illustration-green-ribbons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09" b="47985"/>
              <a:stretch/>
            </p:blipFill>
            <p:spPr bwMode="auto">
              <a:xfrm rot="5400000" flipV="1">
                <a:off x="-3053301" y="3056682"/>
                <a:ext cx="6858000" cy="744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Спицына\Desktop\600_447959289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79"/>
              <a:ext cx="1189054" cy="100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1600" y="2113487"/>
            <a:ext cx="70761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Метапредметность</a:t>
            </a:r>
            <a:r>
              <a:rPr lang="ru-RU" sz="2800" dirty="0" smtClean="0"/>
              <a:t> </a:t>
            </a:r>
            <a:r>
              <a:rPr lang="ru-RU" sz="2800" dirty="0"/>
              <a:t>обозначает </a:t>
            </a:r>
            <a:r>
              <a:rPr lang="ru-RU" sz="2800" dirty="0" err="1"/>
              <a:t>надпредметную</a:t>
            </a:r>
            <a:r>
              <a:rPr lang="ru-RU" sz="2800" dirty="0"/>
              <a:t> сущность полученных знаний и всего образования в целом. Она формируется не на одном школьном предмете, а в ходе всего обучения. </a:t>
            </a:r>
            <a:r>
              <a:rPr lang="ru-RU" sz="2800" dirty="0" err="1"/>
              <a:t>Метапредметными</a:t>
            </a:r>
            <a:r>
              <a:rPr lang="ru-RU" sz="2800" dirty="0"/>
              <a:t> знаниями пользуются не только в школе для решения образовательных задач, но и в повседневной 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1399" y="69614"/>
            <a:ext cx="801570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Ч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то такое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метапредметность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2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381" y="40683"/>
            <a:ext cx="9144000" cy="6858000"/>
            <a:chOff x="0" y="0"/>
            <a:chExt cx="9144000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381" y="0"/>
              <a:ext cx="9140619" cy="6858000"/>
              <a:chOff x="3381" y="0"/>
              <a:chExt cx="9140619" cy="6858000"/>
            </a:xfrm>
          </p:grpSpPr>
          <p:pic>
            <p:nvPicPr>
              <p:cNvPr id="2" name="Picture 2" descr="http://www.allwhitebackground.com/images/6/Business-Powerpoint-Background-Pics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54"/>
              <a:stretch/>
            </p:blipFill>
            <p:spPr bwMode="auto">
              <a:xfrm>
                <a:off x="3381" y="0"/>
                <a:ext cx="9140619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static3.depositphotos.com/1000624/113/v/950/depositphotos_1138144-stock-illustration-green-ribbons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09" b="47985"/>
              <a:stretch/>
            </p:blipFill>
            <p:spPr bwMode="auto">
              <a:xfrm rot="5400000" flipV="1">
                <a:off x="-3053301" y="3056682"/>
                <a:ext cx="6858000" cy="744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Спицына\Desktop\600_447959289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79"/>
              <a:ext cx="1189054" cy="100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1600" y="2113487"/>
            <a:ext cx="70761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Планировать и осуществлять учебную </a:t>
            </a:r>
            <a:r>
              <a:rPr lang="ru-RU" sz="2800" dirty="0" smtClean="0"/>
              <a:t>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Взаимодействовать в коллективе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Вести познавательную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Использовать современные интерактивные технологии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Применять навыки коммуникации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1399" y="69614"/>
            <a:ext cx="801570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Требования к 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метапредметным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результатам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37539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381" y="40683"/>
            <a:ext cx="9144000" cy="6858000"/>
            <a:chOff x="0" y="0"/>
            <a:chExt cx="9144000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381" y="0"/>
              <a:ext cx="9140619" cy="6858000"/>
              <a:chOff x="3381" y="0"/>
              <a:chExt cx="9140619" cy="6858000"/>
            </a:xfrm>
          </p:grpSpPr>
          <p:pic>
            <p:nvPicPr>
              <p:cNvPr id="2" name="Picture 2" descr="http://www.allwhitebackground.com/images/6/Business-Powerpoint-Background-Pics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54"/>
              <a:stretch/>
            </p:blipFill>
            <p:spPr bwMode="auto">
              <a:xfrm>
                <a:off x="3381" y="0"/>
                <a:ext cx="9140619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static3.depositphotos.com/1000624/113/v/950/depositphotos_1138144-stock-illustration-green-ribbons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09" b="47985"/>
              <a:stretch/>
            </p:blipFill>
            <p:spPr bwMode="auto">
              <a:xfrm rot="5400000" flipV="1">
                <a:off x="-3053301" y="3056682"/>
                <a:ext cx="6858000" cy="744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Спицына\Desktop\600_447959289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79"/>
              <a:ext cx="1189054" cy="100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1600" y="2113487"/>
            <a:ext cx="7076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Освоение универсальных способов </a:t>
            </a:r>
            <a:r>
              <a:rPr lang="ru-RU" sz="2400" dirty="0"/>
              <a:t>деятельности, </a:t>
            </a:r>
            <a:r>
              <a:rPr lang="ru-RU" sz="2400" dirty="0" smtClean="0"/>
              <a:t>применимых </a:t>
            </a:r>
            <a:r>
              <a:rPr lang="ru-RU" sz="2400" dirty="0"/>
              <a:t>как в рамках образовательного процесса, так и в реальных жизненных </a:t>
            </a:r>
            <a:r>
              <a:rPr lang="ru-RU" sz="2400" dirty="0" smtClean="0"/>
              <a:t>ситуациях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1399" y="69614"/>
            <a:ext cx="801570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Цель работы по формированию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метапредметных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навыков: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9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381" y="40683"/>
            <a:ext cx="9144000" cy="6858000"/>
            <a:chOff x="0" y="0"/>
            <a:chExt cx="9144000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381" y="0"/>
              <a:ext cx="9140619" cy="6858000"/>
              <a:chOff x="3381" y="0"/>
              <a:chExt cx="9140619" cy="6858000"/>
            </a:xfrm>
          </p:grpSpPr>
          <p:pic>
            <p:nvPicPr>
              <p:cNvPr id="2" name="Picture 2" descr="http://www.allwhitebackground.com/images/6/Business-Powerpoint-Background-Pics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54"/>
              <a:stretch/>
            </p:blipFill>
            <p:spPr bwMode="auto">
              <a:xfrm>
                <a:off x="3381" y="0"/>
                <a:ext cx="9140619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static3.depositphotos.com/1000624/113/v/950/depositphotos_1138144-stock-illustration-green-ribbons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09" b="47985"/>
              <a:stretch/>
            </p:blipFill>
            <p:spPr bwMode="auto">
              <a:xfrm rot="5400000" flipV="1">
                <a:off x="-3053301" y="3056682"/>
                <a:ext cx="6858000" cy="744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Спицына\Desktop\600_447959289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79"/>
              <a:ext cx="1189054" cy="100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751399" y="2113487"/>
            <a:ext cx="77956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научить самостоятельному достижению намеченной цели, а также конструированию полученных </a:t>
            </a:r>
            <a:r>
              <a:rPr lang="ru-RU" sz="2400" dirty="0" smtClean="0"/>
              <a:t>знаний;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научить </a:t>
            </a:r>
            <a:r>
              <a:rPr lang="ru-RU" sz="2400" dirty="0"/>
              <a:t>предвидеть мини проблемы, которые предстоит при этом </a:t>
            </a:r>
            <a:r>
              <a:rPr lang="ru-RU" sz="2400" dirty="0" smtClean="0"/>
              <a:t>решить;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сформировать </a:t>
            </a:r>
            <a:r>
              <a:rPr lang="ru-RU" sz="2400" dirty="0"/>
              <a:t>умение ориентироваться в информационном пространстве: находить источники, из которых можно почерпнуть </a:t>
            </a:r>
            <a:r>
              <a:rPr lang="ru-RU" sz="2400" dirty="0" smtClean="0"/>
              <a:t>информацию;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получить </a:t>
            </a:r>
            <a:r>
              <a:rPr lang="ru-RU" sz="2400" dirty="0"/>
              <a:t>навыки обработки </a:t>
            </a:r>
            <a:r>
              <a:rPr lang="ru-RU" sz="2400" dirty="0" smtClean="0"/>
              <a:t>информации;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сформировать </a:t>
            </a:r>
            <a:r>
              <a:rPr lang="ru-RU" sz="2400" dirty="0"/>
              <a:t>навыки проведения </a:t>
            </a:r>
            <a:r>
              <a:rPr lang="ru-RU" sz="2400" dirty="0" smtClean="0"/>
              <a:t>исследований;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сформировать </a:t>
            </a:r>
            <a:r>
              <a:rPr lang="ru-RU" sz="2400" dirty="0"/>
              <a:t>навыки работы и делового общения в группе.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399" y="69614"/>
            <a:ext cx="801570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Задачи работы по формированию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метапредметных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навыков: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9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для шабл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74107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естественно-научного цикла</a:t>
            </a:r>
          </a:p>
          <a:p>
            <a:pPr algn="ctr">
              <a:spcAft>
                <a:spcPts val="10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аботают над решением проблемы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разобщенности,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расколотости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оторванности друг от друга разных научных дисциплин.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Этому способствует активное использование </a:t>
            </a:r>
            <a:r>
              <a:rPr lang="ru-RU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цифровых лабораторий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PASCO</a:t>
            </a:r>
            <a:r>
              <a:rPr lang="ru-RU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которыми оснащены кабинеты физики, биологии, химии, географии. </a:t>
            </a:r>
            <a:endParaRPr lang="ru-RU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707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381" y="40683"/>
            <a:ext cx="9144000" cy="6858000"/>
            <a:chOff x="0" y="0"/>
            <a:chExt cx="9144000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381" y="0"/>
              <a:ext cx="9140619" cy="6858000"/>
              <a:chOff x="3381" y="0"/>
              <a:chExt cx="9140619" cy="6858000"/>
            </a:xfrm>
          </p:grpSpPr>
          <p:pic>
            <p:nvPicPr>
              <p:cNvPr id="2" name="Picture 2" descr="http://www.allwhitebackground.com/images/6/Business-Powerpoint-Background-Pics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54"/>
              <a:stretch/>
            </p:blipFill>
            <p:spPr bwMode="auto">
              <a:xfrm>
                <a:off x="3381" y="0"/>
                <a:ext cx="9140619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static3.depositphotos.com/1000624/113/v/950/depositphotos_1138144-stock-illustration-green-ribbons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809" b="47985"/>
              <a:stretch/>
            </p:blipFill>
            <p:spPr bwMode="auto">
              <a:xfrm rot="5400000" flipV="1">
                <a:off x="-3053301" y="3056682"/>
                <a:ext cx="6858000" cy="744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Спицына\Desktop\600_447959289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79"/>
              <a:ext cx="1189054" cy="100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27584" y="242088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— в ходе проектной деятельности учащихся;</a:t>
            </a:r>
          </a:p>
          <a:p>
            <a:r>
              <a:rPr lang="ru-RU" sz="2800" dirty="0" smtClean="0"/>
              <a:t>— в ходе выполнения лабораторного эксперимента;</a:t>
            </a:r>
          </a:p>
          <a:p>
            <a:r>
              <a:rPr lang="ru-RU" sz="2800" dirty="0" smtClean="0"/>
              <a:t>— в ходе проведения урока, согласно требованиям ФГОС;</a:t>
            </a:r>
          </a:p>
          <a:p>
            <a:r>
              <a:rPr lang="ru-RU" sz="2800" dirty="0" smtClean="0"/>
              <a:t>— в ходе практикума;</a:t>
            </a:r>
          </a:p>
          <a:p>
            <a:r>
              <a:rPr lang="ru-RU" sz="2800" dirty="0" smtClean="0"/>
              <a:t>— в ходе занятий внеурочной деятельности;</a:t>
            </a:r>
          </a:p>
          <a:p>
            <a:r>
              <a:rPr lang="ru-RU" sz="2800" dirty="0" smtClean="0"/>
              <a:t>— в ходе учебно-исследовательской работы учащихся.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399" y="69614"/>
            <a:ext cx="801570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спользование  цифровых лабораторий в учебном процессе как средство формирования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метапредметных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навыков и умений: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6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43" y="-1"/>
            <a:ext cx="8448115" cy="242088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Проектная деятельность как средство формирования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метапредметных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умений и навыков при работе с одаренными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641" y="2804692"/>
            <a:ext cx="4840941" cy="32635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Н</a:t>
            </a:r>
            <a:r>
              <a:rPr lang="ru-RU" dirty="0" smtClean="0"/>
              <a:t>аиболее эффективным средством, развивающим творческие способности, исследовательские компетенции обучающихся и формирующим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умения и навыки, является проектно-исследовательский метод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5490" r="10098" b="10327"/>
          <a:stretch/>
        </p:blipFill>
        <p:spPr>
          <a:xfrm>
            <a:off x="5096435" y="2968621"/>
            <a:ext cx="3939989" cy="322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77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пицы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3338"/>
            <a:ext cx="9186863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0" y="199253"/>
            <a:ext cx="7886700" cy="2005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процессе проектной деятельности формируются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метапредметные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умения и навыки: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990"/>
          <a:stretch/>
        </p:blipFill>
        <p:spPr>
          <a:xfrm>
            <a:off x="608480" y="2156277"/>
            <a:ext cx="2318205" cy="277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8962" y="2916060"/>
            <a:ext cx="5109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/>
              <a:t>Умение действовать не только по образцу, но и самостоятельно получать необходимую информацию из различных источников;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/>
              <a:t>Умение анализировать полученную информацию, выдвигать гипотезы, проводить исследования и делать выводы;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19115"/>
            <a:ext cx="6805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Происходит развитие личности обучаемого, подготовка учащихся к свободной и комфортной жизни в условиях информационного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807191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683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 как средство формирования метапредметных умений и навыков при работе с одаренными детьми</vt:lpstr>
      <vt:lpstr>В процессе проектной деятельности формируются метапредметные умения и навыки:</vt:lpstr>
      <vt:lpstr>В процессе проектной деятельности формируются метапредметные умения и навыки:</vt:lpstr>
      <vt:lpstr>Презентация PowerPoint</vt:lpstr>
      <vt:lpstr> Результаты проектной деятельности:  </vt:lpstr>
      <vt:lpstr>Использование оборудования PASCO.</vt:lpstr>
      <vt:lpstr>Лабораторные работы с использованием оборудования PASCO.</vt:lpstr>
      <vt:lpstr>В рамках практикума</vt:lpstr>
      <vt:lpstr>Проведение занятий внеурочной деятельности и метапредметных квестов.</vt:lpstr>
      <vt:lpstr>Преимущества работы по развитию метапредметных умений и навыков:</vt:lpstr>
      <vt:lpstr>Преимущества работы по развитию метапредметных умений и навыков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образовательной презентации для уроков естественнонаучного цикла</dc:title>
  <dc:creator>Спицына</dc:creator>
  <cp:lastModifiedBy>KAB-441</cp:lastModifiedBy>
  <cp:revision>116</cp:revision>
  <dcterms:created xsi:type="dcterms:W3CDTF">2019-11-05T14:03:03Z</dcterms:created>
  <dcterms:modified xsi:type="dcterms:W3CDTF">2023-12-08T11:24:56Z</dcterms:modified>
</cp:coreProperties>
</file>