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97" r:id="rId1"/>
  </p:sldMasterIdLst>
  <p:notesMasterIdLst>
    <p:notesMasterId r:id="rId8"/>
  </p:notesMasterIdLst>
  <p:handoutMasterIdLst>
    <p:handoutMasterId r:id="rId9"/>
  </p:handoutMasterIdLst>
  <p:sldIdLst>
    <p:sldId id="2528" r:id="rId2"/>
    <p:sldId id="2593" r:id="rId3"/>
    <p:sldId id="2594" r:id="rId4"/>
    <p:sldId id="2596" r:id="rId5"/>
    <p:sldId id="2595" r:id="rId6"/>
    <p:sldId id="2572" r:id="rId7"/>
  </p:sldIdLst>
  <p:sldSz cx="12858750" cy="7232650"/>
  <p:notesSz cx="6797675" cy="9926638"/>
  <p:custDataLst>
    <p:tags r:id="rId1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497" userDrawn="1">
          <p15:clr>
            <a:srgbClr val="A4A3A4"/>
          </p15:clr>
        </p15:guide>
        <p15:guide id="7" pos="6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BCDD3"/>
    <a:srgbClr val="2DDE45"/>
    <a:srgbClr val="000000"/>
    <a:srgbClr val="FFFFFF"/>
    <a:srgbClr val="66CCFF"/>
    <a:srgbClr val="125B26"/>
    <a:srgbClr val="27B23C"/>
    <a:srgbClr val="134B28"/>
    <a:srgbClr val="63B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1" autoAdjust="0"/>
    <p:restoredTop sz="85091" autoAdjust="0"/>
  </p:normalViewPr>
  <p:slideViewPr>
    <p:cSldViewPr>
      <p:cViewPr>
        <p:scale>
          <a:sx n="96" d="100"/>
          <a:sy n="96" d="100"/>
        </p:scale>
        <p:origin x="-1002" y="-72"/>
      </p:cViewPr>
      <p:guideLst>
        <p:guide orient="horz" pos="328"/>
        <p:guide orient="horz" pos="4183"/>
        <p:guide pos="4050"/>
        <p:guide pos="557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-205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  <a:pPr/>
              <a:t>2022/1/20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66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2022/1/20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911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24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4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28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14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pPr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05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355" y="4530685"/>
            <a:ext cx="12858395" cy="27019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259"/>
          <p:cNvSpPr>
            <a:spLocks noChangeArrowheads="1"/>
          </p:cNvSpPr>
          <p:nvPr/>
        </p:nvSpPr>
        <p:spPr bwMode="auto">
          <a:xfrm>
            <a:off x="2776282" y="2399289"/>
            <a:ext cx="748883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3"/>
                </a:solidFill>
                <a:latin typeface="+mn-lt"/>
              </a:rPr>
              <a:t>Приёмная кампания ТГПУ в  2022 году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3"/>
                </a:solidFill>
                <a:latin typeface="+mn-lt"/>
              </a:rPr>
              <a:t>Прием на целевое обучение</a:t>
            </a:r>
            <a:endParaRPr lang="ru-RU" sz="2000" b="1" i="1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9" name="矩形 259"/>
          <p:cNvSpPr>
            <a:spLocks noChangeArrowheads="1"/>
          </p:cNvSpPr>
          <p:nvPr/>
        </p:nvSpPr>
        <p:spPr bwMode="auto">
          <a:xfrm>
            <a:off x="2596262" y="5019892"/>
            <a:ext cx="7848872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Печенкина Татьяна Иннокентьевна</a:t>
            </a:r>
            <a:r>
              <a:rPr lang="en-US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ru-RU" altLang="zh-CN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Ответственный секретарь Приемной комиссии ТГПУ</a:t>
            </a:r>
            <a:endParaRPr lang="ru-RU" altLang="zh-CN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altLang="zh-CN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ФГБОУ ВО «Томский государственный педагогический университет</a:t>
            </a: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»</a:t>
            </a:r>
          </a:p>
          <a:p>
            <a:pPr algn="ctr">
              <a:buNone/>
            </a:pPr>
            <a:endParaRPr lang="zh-CN" altLang="en-US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08813" y="1665212"/>
            <a:ext cx="7671481" cy="2376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847" y="375965"/>
            <a:ext cx="1612316" cy="10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13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7966" y="2428748"/>
            <a:ext cx="11449271" cy="4781181"/>
          </a:xfrm>
          <a:prstGeom prst="rect">
            <a:avLst/>
          </a:prstGeom>
          <a:solidFill>
            <a:srgbClr val="003366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Право на прием на целевое обучение по образовательным программам высшего образования за счет бюджетных ассигнований федерального бюджета, бюджетов субъектов Российской Федерации и местных бюджетов </a:t>
            </a:r>
            <a:r>
              <a:rPr lang="ru-RU" sz="2400" b="1" dirty="0">
                <a:solidFill>
                  <a:schemeClr val="bg1"/>
                </a:solidFill>
              </a:rPr>
              <a:t>в пределах установленной квоты имеют граждане</a:t>
            </a:r>
            <a:r>
              <a:rPr lang="ru-RU" sz="2400" dirty="0">
                <a:solidFill>
                  <a:schemeClr val="bg1"/>
                </a:solidFill>
              </a:rPr>
              <a:t>, которые в соответствии со статьей 56 настоящего Федерального закона заключили договор о целевом обучении с:</a:t>
            </a:r>
          </a:p>
          <a:p>
            <a:r>
              <a:rPr lang="ru-RU" sz="2400" dirty="0">
                <a:solidFill>
                  <a:schemeClr val="bg1"/>
                </a:solidFill>
              </a:rPr>
              <a:t>1) федеральными государственными органами, органами государственной власти субъектов Российской Федерации, органами местного самоуправления;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r>
              <a:rPr lang="ru-RU" sz="2400" dirty="0">
                <a:solidFill>
                  <a:schemeClr val="bg1"/>
                </a:solidFill>
              </a:rPr>
              <a:t>) государственными и муниципальными учреждениями, унитарными предприятиями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государственными корпорациями;</a:t>
            </a:r>
            <a:endParaRPr lang="ru-RU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государственными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компаниями</a:t>
            </a: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711" y="610901"/>
            <a:ext cx="324036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Целевое обучение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7487" y="112872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Выдержки из Федерального закона от 29.12.2012 N 273-ФЗ (ред. </a:t>
            </a:r>
            <a:r>
              <a:rPr lang="ru-RU" dirty="0"/>
              <a:t>от 03.08.2018) «Об образовании в Российской Федерации»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240" y="12279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33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687" y="1456085"/>
            <a:ext cx="633670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1</a:t>
            </a:r>
            <a:r>
              <a:rPr lang="ru-RU" sz="2000" dirty="0"/>
              <a:t>) обязательства заказчика целевого обучения:</a:t>
            </a:r>
          </a:p>
          <a:p>
            <a:r>
              <a:rPr lang="ru-RU" sz="2000" dirty="0" smtClean="0"/>
              <a:t>а</a:t>
            </a:r>
            <a:r>
              <a:rPr lang="ru-RU" sz="2000" dirty="0"/>
              <a:t>) по организации предоставления и (или) предоставлению гражданину, заключившему договор о целевом обучении, в период обучения </a:t>
            </a:r>
            <a:r>
              <a:rPr lang="ru-RU" sz="2000" b="1" dirty="0"/>
              <a:t>мер поддержки</a:t>
            </a:r>
            <a:r>
              <a:rPr lang="ru-RU" sz="2000" dirty="0"/>
              <a:t>, включая меры материального стимулирования, оплату дополнительных платных образовательных услуг, оказываемых за рамками образовательной программы, осваиваемой в соответствии с договором о целевом обучении, предоставление в пользование и (или) оплату жилого помещения в период обучения, и (или) других мер;</a:t>
            </a:r>
          </a:p>
          <a:p>
            <a:r>
              <a:rPr lang="ru-RU" sz="2000" dirty="0" smtClean="0"/>
              <a:t>б) </a:t>
            </a:r>
            <a:r>
              <a:rPr lang="ru-RU" sz="2000" b="1" dirty="0" smtClean="0"/>
              <a:t>по трудоустройству гражданина</a:t>
            </a:r>
            <a:r>
              <a:rPr lang="ru-RU" sz="2000" dirty="0" smtClean="0"/>
              <a:t>, </a:t>
            </a:r>
            <a:r>
              <a:rPr lang="ru-RU" sz="2000" dirty="0"/>
              <a:t>заключившего договор о </a:t>
            </a:r>
            <a:r>
              <a:rPr lang="ru-RU" sz="2000" dirty="0" smtClean="0"/>
              <a:t>целевом </a:t>
            </a:r>
            <a:r>
              <a:rPr lang="ru-RU" sz="2000" dirty="0"/>
              <a:t>обучении, не позднее срока, установленного договором о целевом обучении, с указанием места осуществления трудовой деятельности в соответствии с полученной </a:t>
            </a:r>
            <a:r>
              <a:rPr lang="ru-RU" sz="2000" dirty="0" smtClean="0"/>
              <a:t>квалификацией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29390" y="303957"/>
            <a:ext cx="7776864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solidFill>
                  <a:schemeClr val="bg1"/>
                </a:solidFill>
              </a:rPr>
              <a:t>Существенными условиями договора о целевом обучении являются: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17407" y="1463660"/>
            <a:ext cx="58326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2) обязательства гражданина, заключившего договор о целевом обучении:</a:t>
            </a:r>
          </a:p>
          <a:p>
            <a:r>
              <a:rPr lang="ru-RU" sz="2400" dirty="0" smtClean="0"/>
              <a:t>а</a:t>
            </a:r>
            <a:r>
              <a:rPr lang="ru-RU" sz="2400" dirty="0"/>
              <a:t>) </a:t>
            </a:r>
            <a:r>
              <a:rPr lang="ru-RU" sz="2400" b="1" dirty="0" smtClean="0"/>
              <a:t>по освоению образовательной программы</a:t>
            </a:r>
            <a:r>
              <a:rPr lang="ru-RU" sz="2400" dirty="0" smtClean="0"/>
              <a:t>, </a:t>
            </a:r>
            <a:r>
              <a:rPr lang="ru-RU" sz="2400" dirty="0"/>
              <a:t>указанной в договоре о </a:t>
            </a:r>
            <a:r>
              <a:rPr lang="ru-RU" sz="2400" dirty="0" smtClean="0"/>
              <a:t>целевом </a:t>
            </a:r>
            <a:r>
              <a:rPr lang="ru-RU" sz="2400" dirty="0"/>
              <a:t>обучении (с возможностью изменения образовательной программы и (или) формы обучения по согласованию с заказчиком целевого обучения);</a:t>
            </a:r>
          </a:p>
          <a:p>
            <a:r>
              <a:rPr lang="ru-RU" sz="2400" dirty="0" smtClean="0"/>
              <a:t>б</a:t>
            </a:r>
            <a:r>
              <a:rPr lang="ru-RU" sz="2400" dirty="0"/>
              <a:t>) по осуществлению трудовой деятельности в течение </a:t>
            </a:r>
            <a:r>
              <a:rPr lang="ru-RU" sz="2400" b="1" dirty="0"/>
              <a:t>не менее трех лет </a:t>
            </a:r>
            <a:r>
              <a:rPr lang="ru-RU" sz="2400" dirty="0"/>
              <a:t>в соответствии с полученной квалификацией с учетом трудоустройства в срок, установленный таким </a:t>
            </a:r>
            <a:r>
              <a:rPr lang="ru-RU" sz="2400" dirty="0" smtClean="0"/>
              <a:t>договором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572" y="221654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26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0743" y="1475567"/>
            <a:ext cx="5400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500" b="1" dirty="0" smtClean="0">
                <a:latin typeface="+mn-lt"/>
                <a:ea typeface="Roboto Condensed" panose="02000000000000000000" pitchFamily="2" charset="0"/>
              </a:rPr>
              <a:t>Для </a:t>
            </a:r>
            <a:r>
              <a:rPr lang="ru-RU" sz="2500" b="1" dirty="0">
                <a:latin typeface="+mn-lt"/>
                <a:ea typeface="Roboto Condensed" panose="02000000000000000000" pitchFamily="2" charset="0"/>
              </a:rPr>
              <a:t>заказчика: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Самостоятельный отбор заказчиком претендентов для поступления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Зачисление на бюджетные места  (т.е. без оплаты для заказчика и абитуриента) по отдельному конкурсу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Обязательство выпускника отработать в организации  по окончании ТГПУ не менее </a:t>
            </a:r>
            <a:r>
              <a:rPr lang="ru-RU" sz="2500" b="1" dirty="0">
                <a:latin typeface="+mn-lt"/>
                <a:ea typeface="Roboto Condensed" panose="02000000000000000000" pitchFamily="2" charset="0"/>
              </a:rPr>
              <a:t>3-х лет</a:t>
            </a:r>
            <a:endParaRPr lang="ru-RU" sz="25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17407" y="1453175"/>
            <a:ext cx="540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/>
              <a:t>Для </a:t>
            </a:r>
            <a:r>
              <a:rPr lang="ru-RU" sz="2600" b="1" dirty="0"/>
              <a:t>абитуриента: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Отдельный конкурс на бюджетные места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Зачисление на места в рамках целевой квоты происходит до зачисления абитуриентов </a:t>
            </a:r>
            <a:r>
              <a:rPr lang="ru-RU" sz="2600" dirty="0" smtClean="0"/>
              <a:t>«основной </a:t>
            </a:r>
            <a:r>
              <a:rPr lang="ru-RU" sz="2600" dirty="0"/>
              <a:t>волны»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Гарантированное трудоустройство по окончании </a:t>
            </a:r>
            <a:r>
              <a:rPr lang="ru-RU" sz="2600" dirty="0" smtClean="0"/>
              <a:t>ТГПУ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2684959" y="375965"/>
            <a:ext cx="7632848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ПРЕИМУЩЕСТВА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871" y="88592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9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457" y="182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Алгоритм поступления на целевое обучение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68735" y="952029"/>
            <a:ext cx="7607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Шаг 1. Изучите особенности приема на целевое обучение. </a:t>
            </a:r>
            <a:r>
              <a:rPr lang="en-US" sz="2000" b="1" dirty="0"/>
              <a:t>https://abiturient.tspu.edu.ru/pk2022/docs/target/</a:t>
            </a:r>
            <a:endParaRPr lang="ru-RU" sz="2000" b="1" dirty="0"/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50266" y="2347880"/>
            <a:ext cx="77748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Шаг 2. </a:t>
            </a:r>
            <a:r>
              <a:rPr lang="ru-RU" sz="2000" b="1" dirty="0" smtClean="0"/>
              <a:t> Узнайте количество мест  </a:t>
            </a:r>
            <a:r>
              <a:rPr lang="ru-RU" sz="2000" b="1" dirty="0"/>
              <a:t>в пределах целевой квоты на выбранное Вами направление (специальность) </a:t>
            </a:r>
            <a:r>
              <a:rPr lang="ru-RU" sz="2000" b="1" dirty="0" smtClean="0"/>
              <a:t>подготовки</a:t>
            </a:r>
            <a:endParaRPr lang="ru-RU" sz="2000" b="1" dirty="0"/>
          </a:p>
          <a:p>
            <a:r>
              <a:rPr lang="ru-RU" sz="2000" dirty="0" smtClean="0"/>
              <a:t>Целевая </a:t>
            </a:r>
            <a:r>
              <a:rPr lang="ru-RU" sz="2000" dirty="0"/>
              <a:t>квота публикуется ежегодно 1 июня на сайте </a:t>
            </a:r>
            <a:r>
              <a:rPr lang="ru-RU" sz="2000" dirty="0" smtClean="0"/>
              <a:t>ТГПУ. 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086018" y="1967692"/>
            <a:ext cx="469122" cy="4297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9267" y="27736"/>
            <a:ext cx="1609483" cy="103641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9156" y="3547199"/>
            <a:ext cx="475984" cy="3781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8735" y="3948916"/>
            <a:ext cx="7667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Шаг 3. Найдите </a:t>
            </a:r>
            <a:r>
              <a:rPr lang="ru-RU" b="1" dirty="0" smtClean="0"/>
              <a:t> организацию-заказчика  </a:t>
            </a:r>
            <a:r>
              <a:rPr lang="ru-RU" b="1" dirty="0"/>
              <a:t>и узнайте его условия для заключения договора о целевом обучении</a:t>
            </a:r>
            <a:r>
              <a:rPr lang="ru-RU" b="1" dirty="0" smtClean="0"/>
              <a:t>. Заказчиками могут быть  муниципальные органы управления, школы, детские сады,  ДЮСШ,  организации дополнительного образования </a:t>
            </a:r>
            <a:r>
              <a:rPr lang="ru-RU" b="1" dirty="0" err="1" smtClean="0"/>
              <a:t>идр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20091" y="5739347"/>
            <a:ext cx="7679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Шаг 4. Заключите договор с заказчиком</a:t>
            </a:r>
          </a:p>
          <a:p>
            <a:r>
              <a:rPr lang="ru-RU" dirty="0" smtClean="0"/>
              <a:t>Договор </a:t>
            </a:r>
            <a:r>
              <a:rPr lang="ru-RU" dirty="0"/>
              <a:t>о целевом обучении заключается по типовой форме, утвержденной Постановлением </a:t>
            </a:r>
            <a:r>
              <a:rPr lang="ru-RU" dirty="0" smtClean="0"/>
              <a:t>Правительства:</a:t>
            </a:r>
            <a:r>
              <a:rPr lang="en-US" dirty="0"/>
              <a:t>https://abiturient.tspu.edu.ru/pk2022/docs/target/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4099291" y="5272509"/>
            <a:ext cx="500636" cy="4391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589615" y="1178628"/>
            <a:ext cx="405311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Шаг </a:t>
            </a:r>
            <a:r>
              <a:rPr lang="ru-RU" dirty="0"/>
              <a:t>5. Подайте заявление на поступление в </a:t>
            </a:r>
            <a:r>
              <a:rPr lang="ru-RU" dirty="0" smtClean="0"/>
              <a:t>ТГПУ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Подайте </a:t>
            </a:r>
            <a:r>
              <a:rPr lang="ru-RU" dirty="0"/>
              <a:t>документы для поступления в </a:t>
            </a:r>
            <a:r>
              <a:rPr lang="ru-RU" dirty="0" smtClean="0"/>
              <a:t> ТГПУ </a:t>
            </a:r>
            <a:r>
              <a:rPr lang="ru-RU" dirty="0"/>
              <a:t>в сроки, установленные Правилами приема.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К документам приложите копию договора о целевом обучении, заверенную заказчиком, или незаверенную копию договора о целевом обучении с предъявлением его оригинала.</a:t>
            </a:r>
          </a:p>
          <a:p>
            <a:endParaRPr lang="ru-RU" dirty="0"/>
          </a:p>
          <a:p>
            <a:r>
              <a:rPr lang="ru-RU" dirty="0"/>
              <a:t>В конкурсе на зачисление участвуют абитуриенты, набравшие не менее чем минимальные баллы по всем предметам!</a:t>
            </a:r>
          </a:p>
        </p:txBody>
      </p:sp>
    </p:spTree>
    <p:extLst>
      <p:ext uri="{BB962C8B-B14F-4D97-AF65-F5344CB8AC3E}">
        <p14:creationId xmlns:p14="http://schemas.microsoft.com/office/powerpoint/2010/main" val="413245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3333572" y="2691810"/>
            <a:ext cx="61912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altLang="zh-CN" sz="2400" dirty="0" smtClean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Приемная комиссия ТГПУ</a:t>
            </a:r>
          </a:p>
          <a:p>
            <a:pPr algn="ctr">
              <a:buNone/>
            </a:pPr>
            <a:r>
              <a:rPr lang="ru-RU" altLang="zh-CN" sz="2400" dirty="0" smtClean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ФГБОУ </a:t>
            </a:r>
            <a:r>
              <a:rPr lang="ru-RU" altLang="zh-CN" sz="2400" dirty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ВО «Томский государственный педагогический университет»</a:t>
            </a:r>
          </a:p>
          <a:p>
            <a:pPr algn="ctr">
              <a:buNone/>
            </a:pPr>
            <a:endParaRPr lang="ru-RU" sz="2400" dirty="0" smtClean="0">
              <a:solidFill>
                <a:schemeClr val="accent6"/>
              </a:solidFill>
              <a:latin typeface="+mn-lt"/>
            </a:endParaRPr>
          </a:p>
          <a:p>
            <a:pPr algn="ctr">
              <a:buNone/>
            </a:pPr>
            <a:r>
              <a:rPr lang="ru-RU" sz="2400" dirty="0" smtClean="0">
                <a:solidFill>
                  <a:schemeClr val="accent6"/>
                </a:solidFill>
                <a:latin typeface="+mn-lt"/>
              </a:rPr>
              <a:t>тел: (3822) 311-411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accent6"/>
                </a:solidFill>
                <a:latin typeface="+mn-lt"/>
              </a:rPr>
              <a:t>e-mail: pktspu@tspu.edu.ru</a:t>
            </a:r>
            <a:endParaRPr lang="ru-RU" altLang="zh-CN" sz="2400" dirty="0" smtClean="0">
              <a:solidFill>
                <a:schemeClr val="accent6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endParaRPr lang="zh-CN" altLang="en-US" sz="2400" dirty="0">
              <a:solidFill>
                <a:schemeClr val="accent6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593635" y="2428311"/>
            <a:ext cx="7671481" cy="35758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1"/>
          <p:cNvSpPr/>
          <p:nvPr/>
        </p:nvSpPr>
        <p:spPr>
          <a:xfrm>
            <a:off x="2634500" y="2248173"/>
            <a:ext cx="7671481" cy="38414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847" y="375965"/>
            <a:ext cx="1612316" cy="10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4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bt031.pptx"/>
</p:tagLst>
</file>

<file path=ppt/theme/theme1.xml><?xml version="1.0" encoding="utf-8"?>
<a:theme xmlns:a="http://schemas.openxmlformats.org/drawingml/2006/main" name="WWW.HOMEPPT.COM">
  <a:themeElements>
    <a:clrScheme name="自定义 9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366"/>
      </a:accent1>
      <a:accent2>
        <a:srgbClr val="003366"/>
      </a:accent2>
      <a:accent3>
        <a:srgbClr val="003366"/>
      </a:accent3>
      <a:accent4>
        <a:srgbClr val="003366"/>
      </a:accent4>
      <a:accent5>
        <a:srgbClr val="003366"/>
      </a:accent5>
      <a:accent6>
        <a:srgbClr val="003366"/>
      </a:accent6>
      <a:hlink>
        <a:srgbClr val="003366"/>
      </a:hlink>
      <a:folHlink>
        <a:srgbClr val="003366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a:spPr>
      <a:bodyPr rtlCol="0" anchor="ctr"/>
      <a:lstStyle>
        <a:defPPr>
          <a:defRPr sz="1100" b="1" 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Произвольный</PresentationFormat>
  <Paragraphs>51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WWW.HOMEPPT.COM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2016-09-26T19:01:29Z</dcterms:created>
  <dcterms:modified xsi:type="dcterms:W3CDTF">2022-01-20T06:49:02Z</dcterms:modified>
</cp:coreProperties>
</file>