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63" r:id="rId3"/>
    <p:sldId id="364" r:id="rId4"/>
    <p:sldId id="365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182"/>
    <a:srgbClr val="109EB4"/>
    <a:srgbClr val="E6F4F6"/>
    <a:srgbClr val="C5E6EB"/>
    <a:srgbClr val="F3FAFB"/>
    <a:srgbClr val="F6FBFC"/>
    <a:srgbClr val="7F7F7F"/>
    <a:srgbClr val="67C3D0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40" autoAdjust="0"/>
    <p:restoredTop sz="94629" autoAdjust="0"/>
  </p:normalViewPr>
  <p:slideViewPr>
    <p:cSldViewPr>
      <p:cViewPr>
        <p:scale>
          <a:sx n="117" d="100"/>
          <a:sy n="117" d="100"/>
        </p:scale>
        <p:origin x="-156" y="-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ED185-5ED3-4C5F-93C5-6844AEA01C78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6FD14-CEFA-4BD0-B981-E84EA33D80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189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D9574-C409-4E25-BAC8-C4452B7BF775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0E1C7-1ED4-4D41-8773-C527150BB9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99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0E1C7-1ED4-4D41-8773-C527150BB94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477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0E1C7-1ED4-4D41-8773-C527150BB94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651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0E1C7-1ED4-4D41-8773-C527150BB94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7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8A71-888F-4098-B8DB-4F0926576AD1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29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AF0F-6D33-4259-B650-5888ADBCE3ED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8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CA5E-E9D1-4896-B736-923C9AE4F3DD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39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85C2-57DA-45DB-94CA-EE71E5425662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39397-B3EF-4FC0-8B6C-411CDF5F70FE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9D0CB-26BF-4C85-9DEC-BE9CBA1139C8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5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029E-1AC1-440D-AABE-0A17D73E2682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11CC-09E3-451B-8942-329794FEDDDE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7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908A-4DBE-43EB-AE27-84AF36FDF416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22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7D38-253A-41B7-B3FF-1D8184EFBAA1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34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5AC3-DDA7-4C16-9728-264BA456410B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07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9C51-E247-4B20-BA87-7C4739B8CD06}" type="datetime1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9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87888" y="4437112"/>
            <a:ext cx="5328592" cy="1296144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Изменения в порядке приема в первые классы 2023/2024 учебного года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368" y="4725144"/>
            <a:ext cx="3096344" cy="72008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Замятина</a:t>
            </a:r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О.М., ректор ТОИПКРО</a:t>
            </a:r>
          </a:p>
        </p:txBody>
      </p:sp>
    </p:spTree>
    <p:extLst>
      <p:ext uri="{BB962C8B-B14F-4D97-AF65-F5344CB8AC3E}">
        <p14:creationId xmlns:p14="http://schemas.microsoft.com/office/powerpoint/2010/main" val="384664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700" y="188640"/>
            <a:ext cx="6636724" cy="93610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Изменения в сроках начала приема заявлений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840416" y="6343593"/>
            <a:ext cx="2133600" cy="365125"/>
          </a:xfrm>
        </p:spPr>
        <p:txBody>
          <a:bodyPr/>
          <a:lstStyle/>
          <a:p>
            <a:fld id="{B46B9D09-C74D-4F7A-A3BD-940A6A18E41D}" type="slidenum">
              <a:rPr lang="ru-RU" sz="1800">
                <a:solidFill>
                  <a:schemeClr val="accent5">
                    <a:lumMod val="75000"/>
                  </a:schemeClr>
                </a:solidFill>
              </a:rPr>
              <a:pPr/>
              <a:t>2</a:t>
            </a:fld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90BE37D-651B-4CA0-B605-CB77AF44B7A9}"/>
              </a:ext>
            </a:extLst>
          </p:cNvPr>
          <p:cNvSpPr txBox="1"/>
          <p:nvPr/>
        </p:nvSpPr>
        <p:spPr>
          <a:xfrm>
            <a:off x="767408" y="1631175"/>
            <a:ext cx="10297144" cy="15696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Прием заявлений о приеме на обучение в первый класс для детей, указанных в пунктах 9, 10 и 12 Порядка, а также проживающих на закрепленной территории, начинается </a:t>
            </a:r>
            <a:r>
              <a:rPr lang="ru-RU" sz="2400" b="1" u="sng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не позднее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1 апреля текущего года и завершается 30 июня текущего года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3898499-DF4D-4920-832A-75F638621AD9}"/>
              </a:ext>
            </a:extLst>
          </p:cNvPr>
          <p:cNvSpPr txBox="1"/>
          <p:nvPr/>
        </p:nvSpPr>
        <p:spPr>
          <a:xfrm>
            <a:off x="6528048" y="3835484"/>
            <a:ext cx="4536504" cy="15696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Заполнение черновиков заявлений на ЕПГУ будет доступно с </a:t>
            </a:r>
            <a:r>
              <a:rPr lang="ru-RU" sz="2400" u="sng" dirty="0">
                <a:solidFill>
                  <a:schemeClr val="bg1"/>
                </a:solidFill>
              </a:rPr>
              <a:t>15.03.2023 (ответственные – </a:t>
            </a:r>
            <a:r>
              <a:rPr lang="ru-RU" sz="2400" u="sng" dirty="0" err="1">
                <a:solidFill>
                  <a:schemeClr val="bg1"/>
                </a:solidFill>
              </a:rPr>
              <a:t>Минцифры</a:t>
            </a:r>
            <a:r>
              <a:rPr lang="ru-RU" sz="2400" u="sng" dirty="0">
                <a:solidFill>
                  <a:schemeClr val="bg1"/>
                </a:solidFill>
              </a:rPr>
              <a:t> РФ)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65E7C4D-511C-4B18-836E-92ADF8F7B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64014"/>
              </p:ext>
            </p:extLst>
          </p:nvPr>
        </p:nvGraphicFramePr>
        <p:xfrm>
          <a:off x="767408" y="3760050"/>
          <a:ext cx="5328592" cy="1659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xmlns="" val="1831685504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xmlns="" val="2075216567"/>
                    </a:ext>
                  </a:extLst>
                </a:gridCol>
              </a:tblGrid>
              <a:tr h="531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Г. Томск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Муниципалитеты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0208025"/>
                  </a:ext>
                </a:extLst>
              </a:tr>
              <a:tr h="112768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28.03.2023</a:t>
                      </a:r>
                    </a:p>
                    <a:p>
                      <a:pPr algn="ctr"/>
                      <a:r>
                        <a:rPr lang="ru-RU" sz="2400" b="0" dirty="0"/>
                        <a:t>08:30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31.03.2023</a:t>
                      </a:r>
                    </a:p>
                    <a:p>
                      <a:pPr algn="ctr"/>
                      <a:r>
                        <a:rPr lang="ru-RU" sz="2400" b="0" dirty="0"/>
                        <a:t>08:30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994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723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700" y="188640"/>
            <a:ext cx="6636724" cy="93610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Обязательность отправки результатов рассмотрения заявления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840416" y="6343593"/>
            <a:ext cx="2133600" cy="365125"/>
          </a:xfrm>
        </p:spPr>
        <p:txBody>
          <a:bodyPr/>
          <a:lstStyle/>
          <a:p>
            <a:fld id="{B46B9D09-C74D-4F7A-A3BD-940A6A18E41D}" type="slidenum">
              <a:rPr lang="ru-RU" sz="1800">
                <a:solidFill>
                  <a:schemeClr val="accent5">
                    <a:lumMod val="75000"/>
                  </a:schemeClr>
                </a:solidFill>
              </a:rPr>
              <a:pPr/>
              <a:t>3</a:t>
            </a:fld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3898499-DF4D-4920-832A-75F638621AD9}"/>
              </a:ext>
            </a:extLst>
          </p:cNvPr>
          <p:cNvSpPr txBox="1"/>
          <p:nvPr/>
        </p:nvSpPr>
        <p:spPr>
          <a:xfrm>
            <a:off x="659396" y="1412776"/>
            <a:ext cx="10873208" cy="29238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i="1" u="sng" dirty="0">
                <a:solidFill>
                  <a:schemeClr val="bg1"/>
                </a:solidFill>
              </a:rPr>
              <a:t>Дополнение в пункт </a:t>
            </a:r>
            <a:r>
              <a:rPr lang="en-US" sz="2400" i="1" u="sng" dirty="0">
                <a:solidFill>
                  <a:schemeClr val="bg1"/>
                </a:solidFill>
              </a:rPr>
              <a:t>23</a:t>
            </a:r>
            <a:r>
              <a:rPr lang="ru-RU" sz="2400" i="1" u="sng" dirty="0">
                <a:solidFill>
                  <a:schemeClr val="bg1"/>
                </a:solidFill>
              </a:rPr>
              <a:t>:</a:t>
            </a:r>
          </a:p>
          <a:p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результатах рассмотрения заявления о приеме на обучение </a:t>
            </a:r>
            <a:r>
              <a:rPr lang="ru-RU" sz="24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направляется</a:t>
            </a:r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указанный в заявлении о приеме на обучение </a:t>
            </a:r>
            <a:r>
              <a:rPr lang="ru-RU" sz="24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 (почтовый и (или) электронный)</a:t>
            </a:r>
            <a:r>
              <a:rPr lang="ru-RU" sz="28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28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личный кабинет ЕПГУ </a:t>
            </a:r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(при условии завершения прохождения процедуры регистрации в единой системе идентификации и аутентификации при предоставлении согласия родителем(</a:t>
            </a:r>
            <a:r>
              <a:rPr lang="ru-RU" sz="2400" dirty="0" err="1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ями</a:t>
            </a:r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(законным(</a:t>
            </a:r>
            <a:r>
              <a:rPr lang="ru-RU" sz="2400" dirty="0" err="1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ыми</a:t>
            </a:r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представителем(</a:t>
            </a:r>
            <a:r>
              <a:rPr lang="ru-RU" sz="2400" dirty="0" err="1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ями</a:t>
            </a:r>
            <a:r>
              <a:rPr lang="ru-RU" sz="2400" dirty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ребенка или поступающим).</a:t>
            </a:r>
            <a:endParaRPr lang="ru-RU" sz="2400" dirty="0">
              <a:solidFill>
                <a:schemeClr val="bg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A76143C-E24D-42FB-B7F4-11CF5584189E}"/>
              </a:ext>
            </a:extLst>
          </p:cNvPr>
          <p:cNvSpPr txBox="1"/>
          <p:nvPr/>
        </p:nvSpPr>
        <p:spPr>
          <a:xfrm>
            <a:off x="1523492" y="4624685"/>
            <a:ext cx="9145016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Для возможности отправки статусов заявлений на ЕПГУ, необходимо, чтобы </a:t>
            </a:r>
            <a:r>
              <a:rPr lang="ru-RU" sz="2800" b="1" dirty="0"/>
              <a:t>заявитель указал свой СНИЛС</a:t>
            </a:r>
            <a:r>
              <a:rPr lang="ru-RU" sz="2800" dirty="0"/>
              <a:t>, а также необходимо вносить всех заявителей в Е-услуги. </a:t>
            </a:r>
          </a:p>
          <a:p>
            <a:pPr algn="ctr"/>
            <a:r>
              <a:rPr lang="ru-RU" sz="2800" b="1" dirty="0"/>
              <a:t>Даже тех, кто подал заявление очно!</a:t>
            </a:r>
          </a:p>
        </p:txBody>
      </p:sp>
    </p:spTree>
    <p:extLst>
      <p:ext uri="{BB962C8B-B14F-4D97-AF65-F5344CB8AC3E}">
        <p14:creationId xmlns:p14="http://schemas.microsoft.com/office/powerpoint/2010/main" val="3609440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700" y="188640"/>
            <a:ext cx="6636724" cy="93610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Изменения в способах подачи заявлений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840416" y="6343593"/>
            <a:ext cx="2133600" cy="365125"/>
          </a:xfrm>
        </p:spPr>
        <p:txBody>
          <a:bodyPr/>
          <a:lstStyle/>
          <a:p>
            <a:fld id="{B46B9D09-C74D-4F7A-A3BD-940A6A18E41D}" type="slidenum">
              <a:rPr lang="ru-RU" sz="1800">
                <a:solidFill>
                  <a:schemeClr val="accent5">
                    <a:lumMod val="75000"/>
                  </a:schemeClr>
                </a:solidFill>
              </a:rPr>
              <a:pPr/>
              <a:t>4</a:t>
            </a:fld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3898499-DF4D-4920-832A-75F638621AD9}"/>
              </a:ext>
            </a:extLst>
          </p:cNvPr>
          <p:cNvSpPr txBox="1"/>
          <p:nvPr/>
        </p:nvSpPr>
        <p:spPr>
          <a:xfrm>
            <a:off x="659396" y="1257722"/>
            <a:ext cx="10873208" cy="35394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i="1" u="sng" dirty="0">
                <a:solidFill>
                  <a:schemeClr val="bg1"/>
                </a:solidFill>
              </a:rPr>
              <a:t>Изменения в пункте </a:t>
            </a:r>
            <a:r>
              <a:rPr lang="en-US" sz="2400" i="1" u="sng" dirty="0">
                <a:solidFill>
                  <a:schemeClr val="bg1"/>
                </a:solidFill>
              </a:rPr>
              <a:t>23</a:t>
            </a:r>
            <a:r>
              <a:rPr lang="ru-RU" sz="2400" i="1" u="sng" dirty="0">
                <a:solidFill>
                  <a:schemeClr val="bg1"/>
                </a:solidFill>
              </a:rPr>
              <a:t>:</a:t>
            </a:r>
          </a:p>
          <a:p>
            <a:r>
              <a:rPr lang="ru-RU" sz="2000" dirty="0">
                <a:solidFill>
                  <a:schemeClr val="bg1"/>
                </a:solidFill>
              </a:rPr>
              <a:t>Заявление о приеме на обучение и документы для приема на обучение, указанные в пункте 26 Порядка, подаются одним из следующих способов: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dirty="0">
                <a:solidFill>
                  <a:schemeClr val="bg1"/>
                </a:solidFill>
              </a:rPr>
              <a:t>1) в электронной форме посредством ЕПГУ;</a:t>
            </a:r>
          </a:p>
          <a:p>
            <a:r>
              <a:rPr lang="ru-RU" sz="2000" dirty="0">
                <a:solidFill>
                  <a:schemeClr val="bg1"/>
                </a:solidFill>
              </a:rPr>
              <a:t>2) с использованием функционала (сервисов) региональных государственных информационных систем субъектов Российской Федерации, созданных органами государственной власти субъектов Российской Федерации (при наличии), интегрированных с ЕПГУ;</a:t>
            </a:r>
          </a:p>
          <a:p>
            <a:r>
              <a:rPr lang="ru-RU" sz="2000" dirty="0">
                <a:solidFill>
                  <a:schemeClr val="bg1"/>
                </a:solidFill>
              </a:rPr>
              <a:t>3) через операторов почтовой связи общего пользования заказным письмом с уведомлением о вручении;</a:t>
            </a:r>
          </a:p>
          <a:p>
            <a:r>
              <a:rPr lang="ru-RU" sz="2000" dirty="0">
                <a:solidFill>
                  <a:schemeClr val="bg1"/>
                </a:solidFill>
              </a:rPr>
              <a:t>4) лично в общеобразовательную организацию.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48B5FEB-562F-4596-BCF3-7706589F9530}"/>
              </a:ext>
            </a:extLst>
          </p:cNvPr>
          <p:cNvSpPr txBox="1"/>
          <p:nvPr/>
        </p:nvSpPr>
        <p:spPr>
          <a:xfrm>
            <a:off x="839416" y="4869160"/>
            <a:ext cx="10513168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Варианта подачи заявления на электронную почту школы (либо другой электронный сервис, например - сайт школы) – </a:t>
            </a:r>
            <a:r>
              <a:rPr lang="ru-RU" sz="2000" b="1" dirty="0"/>
              <a:t>теперь нет.</a:t>
            </a:r>
          </a:p>
          <a:p>
            <a:pPr algn="ctr"/>
            <a:r>
              <a:rPr lang="ru-RU" sz="2000" dirty="0"/>
              <a:t>Только вышеуказанные способы подачи!</a:t>
            </a:r>
          </a:p>
          <a:p>
            <a:pPr algn="ctr"/>
            <a:r>
              <a:rPr lang="ru-RU" sz="2000" b="1" dirty="0"/>
              <a:t>Просим проверить и скорректировать информацию об этом на ваших официальных сайтах!</a:t>
            </a:r>
          </a:p>
        </p:txBody>
      </p:sp>
    </p:spTree>
    <p:extLst>
      <p:ext uri="{BB962C8B-B14F-4D97-AF65-F5344CB8AC3E}">
        <p14:creationId xmlns:p14="http://schemas.microsoft.com/office/powerpoint/2010/main" val="27320040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36250</TotalTime>
  <Words>328</Words>
  <Application>Microsoft Office PowerPoint</Application>
  <PresentationFormat>Произвольный</PresentationFormat>
  <Paragraphs>33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Изменения в порядке приема в первые классы 2023/2024 учебного года</vt:lpstr>
      <vt:lpstr>Изменения в сроках начала приема заявлений </vt:lpstr>
      <vt:lpstr>Обязательность отправки результатов рассмотрения заявления</vt:lpstr>
      <vt:lpstr>Изменения в способах подачи заявлений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 на ФГОС  основной образовательной школы в штатном режиме</dc:title>
  <dc:creator>Елена</dc:creator>
  <cp:lastModifiedBy>CAB146</cp:lastModifiedBy>
  <cp:revision>547</cp:revision>
  <cp:lastPrinted>2019-10-22T09:46:46Z</cp:lastPrinted>
  <dcterms:created xsi:type="dcterms:W3CDTF">2015-08-07T17:34:38Z</dcterms:created>
  <dcterms:modified xsi:type="dcterms:W3CDTF">2023-03-16T02:43:28Z</dcterms:modified>
</cp:coreProperties>
</file>