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3">
  <p:sldMasterIdLst>
    <p:sldMasterId id="2147483697" r:id="rId1"/>
    <p:sldMasterId id="2147483706" r:id="rId2"/>
    <p:sldMasterId id="2147483731" r:id="rId3"/>
  </p:sldMasterIdLst>
  <p:notesMasterIdLst>
    <p:notesMasterId r:id="rId12"/>
  </p:notesMasterIdLst>
  <p:handoutMasterIdLst>
    <p:handoutMasterId r:id="rId13"/>
  </p:handoutMasterIdLst>
  <p:sldIdLst>
    <p:sldId id="2528" r:id="rId4"/>
    <p:sldId id="2577" r:id="rId5"/>
    <p:sldId id="2585" r:id="rId6"/>
    <p:sldId id="2587" r:id="rId7"/>
    <p:sldId id="2592" r:id="rId8"/>
    <p:sldId id="2589" r:id="rId9"/>
    <p:sldId id="2594" r:id="rId10"/>
    <p:sldId id="2572" r:id="rId11"/>
  </p:sldIdLst>
  <p:sldSz cx="12858750" cy="7232650"/>
  <p:notesSz cx="6797675" cy="9926638"/>
  <p:custDataLst>
    <p:tags r:id="rId1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8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57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497" userDrawn="1">
          <p15:clr>
            <a:srgbClr val="A4A3A4"/>
          </p15:clr>
        </p15:guide>
        <p15:guide id="7" pos="69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8A3"/>
    <a:srgbClr val="649FCB"/>
    <a:srgbClr val="7AB9E4"/>
    <a:srgbClr val="003366"/>
    <a:srgbClr val="CBCDD3"/>
    <a:srgbClr val="2DDE45"/>
    <a:srgbClr val="000000"/>
    <a:srgbClr val="FFFFFF"/>
    <a:srgbClr val="66CCFF"/>
    <a:srgbClr val="125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21" autoAdjust="0"/>
    <p:restoredTop sz="85091" autoAdjust="0"/>
  </p:normalViewPr>
  <p:slideViewPr>
    <p:cSldViewPr>
      <p:cViewPr>
        <p:scale>
          <a:sx n="96" d="100"/>
          <a:sy n="96" d="100"/>
        </p:scale>
        <p:origin x="-1002" y="-72"/>
      </p:cViewPr>
      <p:guideLst>
        <p:guide orient="horz" pos="328"/>
        <p:guide orient="horz" pos="4183"/>
        <p:guide pos="4050"/>
        <p:guide pos="557"/>
        <p:guide pos="7497"/>
        <p:guide pos="6908"/>
      </p:guideLst>
    </p:cSldViewPr>
  </p:slideViewPr>
  <p:outlineViewPr>
    <p:cViewPr>
      <p:scale>
        <a:sx n="100" d="100"/>
        <a:sy n="100" d="100"/>
      </p:scale>
      <p:origin x="0" y="-205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7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0DBF-D010-4114-9DE3-41E342A27C18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1D107-4CC9-43CA-8CA8-36E1DF70D5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666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2022/1/17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F5570-FE69-4FDF-99DA-8CDE436443C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6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6333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8F03C3-53C1-4F10-8DAF-D1F318E96C6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8728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421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5791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E1E751-CBD7-4D1E-A268-F0B24913012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81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F5570-FE69-4FDF-99DA-8CDE436443C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64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28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66644" y="1041368"/>
            <a:ext cx="6509742" cy="5139869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77453456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466644" y="1041368"/>
            <a:ext cx="6509742" cy="5139869"/>
          </a:xfrm>
        </p:spPr>
        <p:txBody>
          <a:bodyPr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302758"/>
      </p:ext>
    </p:extLst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23723181"/>
      </p:ext>
    </p:extLst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02043" y="385071"/>
            <a:ext cx="2772668" cy="612933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84039" y="385071"/>
            <a:ext cx="8157270" cy="61293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59721676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E2A652-B40F-4C74-B859-559E40E11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7344" y="1183677"/>
            <a:ext cx="9644063" cy="2518034"/>
          </a:xfrm>
        </p:spPr>
        <p:txBody>
          <a:bodyPr anchor="b"/>
          <a:lstStyle>
            <a:lvl1pPr algn="ctr">
              <a:defRPr sz="6328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0E16372-2B0D-435E-ABB8-E47586009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7344" y="3798816"/>
            <a:ext cx="9644063" cy="1746216"/>
          </a:xfrm>
        </p:spPr>
        <p:txBody>
          <a:bodyPr/>
          <a:lstStyle>
            <a:lvl1pPr marL="0" indent="0" algn="ctr">
              <a:buNone/>
              <a:defRPr sz="2531"/>
            </a:lvl1pPr>
            <a:lvl2pPr marL="482163" indent="0" algn="ctr">
              <a:buNone/>
              <a:defRPr sz="2109"/>
            </a:lvl2pPr>
            <a:lvl3pPr marL="964326" indent="0" algn="ctr">
              <a:buNone/>
              <a:defRPr sz="1898"/>
            </a:lvl3pPr>
            <a:lvl4pPr marL="1446489" indent="0" algn="ctr">
              <a:buNone/>
              <a:defRPr sz="1687"/>
            </a:lvl4pPr>
            <a:lvl5pPr marL="1928652" indent="0" algn="ctr">
              <a:buNone/>
              <a:defRPr sz="1687"/>
            </a:lvl5pPr>
            <a:lvl6pPr marL="2410816" indent="0" algn="ctr">
              <a:buNone/>
              <a:defRPr sz="1687"/>
            </a:lvl6pPr>
            <a:lvl7pPr marL="2892979" indent="0" algn="ctr">
              <a:buNone/>
              <a:defRPr sz="1687"/>
            </a:lvl7pPr>
            <a:lvl8pPr marL="3375142" indent="0" algn="ctr">
              <a:buNone/>
              <a:defRPr sz="1687"/>
            </a:lvl8pPr>
            <a:lvl9pPr marL="3857305" indent="0" algn="ctr">
              <a:buNone/>
              <a:defRPr sz="1687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F83CC77-B93E-4F66-A696-006E7407D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1D5EB09-FDCD-416A-86C5-4E56444DA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83E94B-F99A-4037-8D9C-E673DFE6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34796F9-71C0-4F71-9595-F33DF1FCE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588"/>
            <a:ext cx="12858750" cy="722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121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76AC05-52A7-44D3-8BDA-B3CB57382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6EBE3A9-8C33-4310-8DC9-2B08F916C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234658B-2327-4754-AF9F-632D65CEA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BEED01-9AA6-4960-BC77-9876E9CDB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2E5607-1489-42A7-8A1E-CF784809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9374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90ABF2-693D-4B61-A398-75609F24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342" y="1803141"/>
            <a:ext cx="11090672" cy="3008581"/>
          </a:xfrm>
        </p:spPr>
        <p:txBody>
          <a:bodyPr anchor="b"/>
          <a:lstStyle>
            <a:lvl1pPr>
              <a:defRPr sz="6328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4C68ACA-FD14-4106-83B7-C54880B96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342" y="4840184"/>
            <a:ext cx="11090672" cy="1582142"/>
          </a:xfrm>
        </p:spPr>
        <p:txBody>
          <a:bodyPr/>
          <a:lstStyle>
            <a:lvl1pPr marL="0" indent="0">
              <a:buNone/>
              <a:defRPr sz="2531">
                <a:solidFill>
                  <a:schemeClr val="tx1">
                    <a:tint val="75000"/>
                  </a:schemeClr>
                </a:solidFill>
              </a:defRPr>
            </a:lvl1pPr>
            <a:lvl2pPr marL="482163" indent="0">
              <a:buNone/>
              <a:defRPr sz="2109">
                <a:solidFill>
                  <a:schemeClr val="tx1">
                    <a:tint val="75000"/>
                  </a:schemeClr>
                </a:solidFill>
              </a:defRPr>
            </a:lvl2pPr>
            <a:lvl3pPr marL="964326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3pPr>
            <a:lvl4pPr marL="144648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4pPr>
            <a:lvl5pPr marL="192865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5pPr>
            <a:lvl6pPr marL="2410816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6pPr>
            <a:lvl7pPr marL="289297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7pPr>
            <a:lvl8pPr marL="337514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8pPr>
            <a:lvl9pPr marL="3857305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450375B-64D5-41BE-BFF9-1E76A205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104D726-1344-4AA3-9AC4-5D148873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BEE5538-ABD1-43B5-A7FF-AF0B7CEF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4727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738EFB-82F3-48D9-8492-ACB86DD86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9E6E69-764F-490E-8BF7-6F4F6ABAD0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4039" y="1925358"/>
            <a:ext cx="5464969" cy="45890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B6F471E-628E-4752-A3BE-BD7AD2A50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9742" y="1925358"/>
            <a:ext cx="5464969" cy="45890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C40B598-D9F4-43C2-8545-5C11D7349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287B538-EDC4-4652-BA3B-94C3E4C52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1AA1991-9EFA-4AD2-8B6D-8EDB46717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4092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B4ACE9-D751-4635-8ADA-0AAC5D07E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714" y="385072"/>
            <a:ext cx="11090672" cy="139797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9A9EEC3-DD0E-4048-995E-DC80DF15D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5715" y="1773004"/>
            <a:ext cx="5439853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8C4DBC4-5945-4210-8715-BA0ECCD8E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5715" y="2641926"/>
            <a:ext cx="5439853" cy="3885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2FAE5FA-FE14-4242-9B69-17A39F88C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9742" y="1773004"/>
            <a:ext cx="5466644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7109484-25EB-45C1-82CA-A1C8A0D08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09742" y="2641926"/>
            <a:ext cx="5466644" cy="3885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AEB9E93-6511-4E11-9A4C-38154721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4BB033C-5116-4FEC-9D3E-82EC4A926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ECAC0A2-0C0D-4498-9272-ABB993F56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9724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CB4C5F-5C08-44B3-B774-0F56C1C90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6FC5E68-2B46-4289-9432-C416AB042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7720C24-3C1B-4CD6-B2AE-67F4A8ED9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1E84606-97B9-4764-8AA1-1381362F0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332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1421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420F7EC-AB6A-4568-B552-FA322E460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83592C3-90DE-4BAB-B0CB-C54A4EEC8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C3F9BB9-75F0-48E2-B257-CDC3F9292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545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D32946-7954-423C-9C85-6BED5472F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A75E9EC-1DA7-4B8B-9FF4-B590C0219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644" y="1041368"/>
            <a:ext cx="6509742" cy="5139869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71C4A94-7056-4BFA-8278-F9A56C969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6EE72F0-EBBB-436B-A9A5-F0D4655EE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7C9241A-C9A7-42DC-9DDC-E995525DE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FD0B6FA-E212-405A-8B4C-A848F3772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9473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99F471-5EBC-4BA2-A4ED-61D7FEB6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519A7EC-43B9-4636-A980-AAA236088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66644" y="1041368"/>
            <a:ext cx="6509742" cy="5139869"/>
          </a:xfrm>
        </p:spPr>
        <p:txBody>
          <a:bodyPr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45CD2E-18C0-446A-8AE9-7AA160530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90159F2-AD42-4B20-BA24-94F134888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738F3D6-AC27-4D5E-8BFD-D4D38194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FF064B3-8E5F-441D-89A1-17948872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21922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56F776-6A86-46C0-884A-44FEE93E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E131111-7C48-4BF7-A7D0-3A67AEFBB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B878A1D-C501-4772-966E-E5AB2B0A1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E68F208-BF61-4259-B69C-D343AF338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66F25F0-BD67-4223-8DE9-AC560FFEB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2397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83D790F-9177-4742-A8BA-4AA8F7179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2043" y="385071"/>
            <a:ext cx="2772668" cy="612933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AA42FAC-2866-4B3F-B853-8B863F9D5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4039" y="385071"/>
            <a:ext cx="8157270" cy="61293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20AD9BC-A09F-4D9D-AABC-63F3606F6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EC170F-7FF2-48E2-A174-CC7FD9042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F7BC5CD-7C91-43A1-B2B7-49DB2260B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60701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18297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471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7344" y="1183677"/>
            <a:ext cx="9644063" cy="2518034"/>
          </a:xfrm>
        </p:spPr>
        <p:txBody>
          <a:bodyPr anchor="b"/>
          <a:lstStyle>
            <a:lvl1pPr algn="ctr">
              <a:defRPr sz="6328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7344" y="3798816"/>
            <a:ext cx="9644063" cy="1746216"/>
          </a:xfrm>
        </p:spPr>
        <p:txBody>
          <a:bodyPr/>
          <a:lstStyle>
            <a:lvl1pPr marL="0" indent="0" algn="ctr">
              <a:buNone/>
              <a:defRPr sz="2531"/>
            </a:lvl1pPr>
            <a:lvl2pPr marL="482163" indent="0" algn="ctr">
              <a:buNone/>
              <a:defRPr sz="2109"/>
            </a:lvl2pPr>
            <a:lvl3pPr marL="964326" indent="0" algn="ctr">
              <a:buNone/>
              <a:defRPr sz="1898"/>
            </a:lvl3pPr>
            <a:lvl4pPr marL="1446489" indent="0" algn="ctr">
              <a:buNone/>
              <a:defRPr sz="1687"/>
            </a:lvl4pPr>
            <a:lvl5pPr marL="1928652" indent="0" algn="ctr">
              <a:buNone/>
              <a:defRPr sz="1687"/>
            </a:lvl5pPr>
            <a:lvl6pPr marL="2410816" indent="0" algn="ctr">
              <a:buNone/>
              <a:defRPr sz="1687"/>
            </a:lvl6pPr>
            <a:lvl7pPr marL="2892979" indent="0" algn="ctr">
              <a:buNone/>
              <a:defRPr sz="1687"/>
            </a:lvl7pPr>
            <a:lvl8pPr marL="3375142" indent="0" algn="ctr">
              <a:buNone/>
              <a:defRPr sz="1687"/>
            </a:lvl8pPr>
            <a:lvl9pPr marL="3857305" indent="0" algn="ctr">
              <a:buNone/>
              <a:defRPr sz="1687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01255494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915696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7342" y="1803141"/>
            <a:ext cx="11090672" cy="3008581"/>
          </a:xfrm>
        </p:spPr>
        <p:txBody>
          <a:bodyPr anchor="b"/>
          <a:lstStyle>
            <a:lvl1pPr>
              <a:defRPr sz="6328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77342" y="4840184"/>
            <a:ext cx="11090672" cy="1582142"/>
          </a:xfrm>
        </p:spPr>
        <p:txBody>
          <a:bodyPr/>
          <a:lstStyle>
            <a:lvl1pPr marL="0" indent="0">
              <a:buNone/>
              <a:defRPr sz="2531">
                <a:solidFill>
                  <a:schemeClr val="tx1">
                    <a:tint val="75000"/>
                  </a:schemeClr>
                </a:solidFill>
              </a:defRPr>
            </a:lvl1pPr>
            <a:lvl2pPr marL="482163" indent="0">
              <a:buNone/>
              <a:defRPr sz="2109">
                <a:solidFill>
                  <a:schemeClr val="tx1">
                    <a:tint val="75000"/>
                  </a:schemeClr>
                </a:solidFill>
              </a:defRPr>
            </a:lvl2pPr>
            <a:lvl3pPr marL="964326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3pPr>
            <a:lvl4pPr marL="144648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4pPr>
            <a:lvl5pPr marL="192865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5pPr>
            <a:lvl6pPr marL="2410816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6pPr>
            <a:lvl7pPr marL="289297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7pPr>
            <a:lvl8pPr marL="337514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8pPr>
            <a:lvl9pPr marL="3857305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6167329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84039" y="1925358"/>
            <a:ext cx="5464969" cy="45890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9742" y="1925358"/>
            <a:ext cx="5464969" cy="45890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2052804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714" y="385072"/>
            <a:ext cx="11090672" cy="139797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5715" y="1773004"/>
            <a:ext cx="5439853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85715" y="2641926"/>
            <a:ext cx="5439853" cy="3885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9742" y="1773004"/>
            <a:ext cx="5466644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09742" y="2641926"/>
            <a:ext cx="5466644" cy="3885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48725691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67786951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98031136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84238" y="385763"/>
            <a:ext cx="11090275" cy="139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238" y="1925638"/>
            <a:ext cx="11090275" cy="458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423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259263" y="6704013"/>
            <a:ext cx="43402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8208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505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51C7F004-FFC9-4B65-914E-F3D78911B768}" type="datetimeFigureOut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17.01.2022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64326" fontAlgn="auto">
              <a:spcBef>
                <a:spcPts val="0"/>
              </a:spcBef>
              <a:spcAft>
                <a:spcPts val="0"/>
              </a:spcAft>
            </a:pPr>
            <a:fld id="{6B26B997-5A7D-4B4D-A281-C48BA65D55B5}" type="slidenum">
              <a:rPr lang="ru-RU" smtClean="0">
                <a:solidFill>
                  <a:srgbClr val="073E87"/>
                </a:solidFill>
                <a:latin typeface="Calibri" panose="020F0502020204030204"/>
                <a:ea typeface="+mn-ea"/>
              </a:rPr>
              <a:pPr defTabSz="9643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73E87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936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ransition>
    <p:wipe dir="d"/>
  </p:transition>
  <p:txStyles>
    <p:titleStyle>
      <a:lvl1pPr algn="l" defTabSz="964326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082" indent="-241082" algn="l" defTabSz="964326" rtl="0" eaLnBrk="1" latinLnBrk="0" hangingPunct="1">
        <a:lnSpc>
          <a:spcPct val="90000"/>
        </a:lnSpc>
        <a:spcBef>
          <a:spcPts val="1055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1pPr>
      <a:lvl2pPr marL="723245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2pPr>
      <a:lvl3pPr marL="1205408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109" kern="1200">
          <a:solidFill>
            <a:schemeClr val="tx1"/>
          </a:solidFill>
          <a:latin typeface="+mn-lt"/>
          <a:ea typeface="+mn-ea"/>
          <a:cs typeface="+mn-cs"/>
        </a:defRPr>
      </a:lvl3pPr>
      <a:lvl4pPr marL="1687571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2169734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65189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3134060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616223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409838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6A2BCE-42E8-4C2B-A6A3-2C0F0B835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C8ADDAB-1EE4-47EC-85C0-C91F7A84D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720296-C7F2-4679-96C7-181769DBE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  <a:pPr/>
              <a:t>2022/1/17</a:t>
            </a:fld>
            <a:endParaRPr lang="zh-CN" alt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99CF5F3-D0E8-49C4-B47D-A92CC8569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9340791-0379-4B63-B0C8-4AD94ACBA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5B83435-EA42-4912-81DB-5E1EBFAAD4A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588"/>
            <a:ext cx="12858750" cy="722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17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30" r:id="rId13"/>
  </p:sldLayoutIdLst>
  <p:txStyles>
    <p:titleStyle>
      <a:lvl1pPr algn="l" defTabSz="964326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082" indent="-241082" algn="l" defTabSz="964326" rtl="0" eaLnBrk="1" latinLnBrk="0" hangingPunct="1">
        <a:lnSpc>
          <a:spcPct val="90000"/>
        </a:lnSpc>
        <a:spcBef>
          <a:spcPts val="1055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1pPr>
      <a:lvl2pPr marL="723245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2pPr>
      <a:lvl3pPr marL="1205408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109" kern="1200">
          <a:solidFill>
            <a:schemeClr val="tx1"/>
          </a:solidFill>
          <a:latin typeface="+mn-lt"/>
          <a:ea typeface="+mn-ea"/>
          <a:cs typeface="+mn-cs"/>
        </a:defRPr>
      </a:lvl3pPr>
      <a:lvl4pPr marL="1687571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2169734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65189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3134060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616223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409838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259"/>
          <p:cNvSpPr>
            <a:spLocks noChangeArrowheads="1"/>
          </p:cNvSpPr>
          <p:nvPr/>
        </p:nvSpPr>
        <p:spPr bwMode="auto">
          <a:xfrm>
            <a:off x="535692" y="1240061"/>
            <a:ext cx="7488831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При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</a:t>
            </a:r>
            <a:r>
              <a:rPr lang="ru-RU" b="1" i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мная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кампания ТГПУ в  2022 году</a:t>
            </a:r>
          </a:p>
          <a:p>
            <a:pPr>
              <a:spcBef>
                <a:spcPts val="0"/>
              </a:spcBef>
              <a:buNone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Вступительные испытания в ТГПУ </a:t>
            </a:r>
          </a:p>
        </p:txBody>
      </p:sp>
      <p:sp>
        <p:nvSpPr>
          <p:cNvPr id="9" name="矩形 259"/>
          <p:cNvSpPr>
            <a:spLocks noChangeArrowheads="1"/>
          </p:cNvSpPr>
          <p:nvPr/>
        </p:nvSpPr>
        <p:spPr bwMode="auto">
          <a:xfrm>
            <a:off x="452711" y="5704557"/>
            <a:ext cx="7848872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altLang="zh-CN" sz="2000" dirty="0">
                <a:solidFill>
                  <a:srgbClr val="003366"/>
                </a:solidFill>
                <a:latin typeface="+mn-lt"/>
                <a:cs typeface="Arial" panose="020B0604020202020204" pitchFamily="34" charset="0"/>
              </a:rPr>
              <a:t>Печенкина Татьяна Иннокентьевна</a:t>
            </a:r>
            <a:r>
              <a:rPr lang="en-US" altLang="zh-CN" sz="2000" dirty="0">
                <a:solidFill>
                  <a:srgbClr val="003366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altLang="zh-CN" sz="2000" dirty="0">
                <a:solidFill>
                  <a:srgbClr val="003366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ru-RU" altLang="zh-CN" sz="2000" dirty="0">
                <a:solidFill>
                  <a:srgbClr val="003366"/>
                </a:solidFill>
                <a:latin typeface="+mn-lt"/>
                <a:cs typeface="Arial" panose="020B0604020202020204" pitchFamily="34" charset="0"/>
              </a:rPr>
              <a:t>ответственный секретарь приемной комиссии</a:t>
            </a:r>
          </a:p>
          <a:p>
            <a:pPr>
              <a:buNone/>
            </a:pPr>
            <a:r>
              <a:rPr lang="ru-RU" altLang="zh-CN" sz="2000" dirty="0">
                <a:solidFill>
                  <a:srgbClr val="003366"/>
                </a:solidFill>
                <a:latin typeface="+mn-lt"/>
                <a:cs typeface="Arial" panose="020B0604020202020204" pitchFamily="34" charset="0"/>
              </a:rPr>
              <a:t>ФГБОУ ВО «Томский государственный педагогический университет»</a:t>
            </a:r>
          </a:p>
        </p:txBody>
      </p:sp>
    </p:spTree>
    <p:extLst>
      <p:ext uri="{BB962C8B-B14F-4D97-AF65-F5344CB8AC3E}">
        <p14:creationId xmlns:p14="http://schemas.microsoft.com/office/powerpoint/2010/main" val="2643136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42"/>
          <p:cNvSpPr/>
          <p:nvPr/>
        </p:nvSpPr>
        <p:spPr>
          <a:xfrm>
            <a:off x="452712" y="189321"/>
            <a:ext cx="11402339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34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1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06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42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76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10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47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82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64278"/>
            <a:r>
              <a:rPr lang="ru-RU" altLang="zh-CN" sz="2400" b="1" dirty="0">
                <a:solidFill>
                  <a:schemeClr val="accent1">
                    <a:lumMod val="7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  <a:t>ТГПУ входит в тройку ведущих педагогических университетов России </a:t>
            </a:r>
            <a:r>
              <a:rPr lang="en-US" altLang="zh-CN" sz="2400" b="1" dirty="0">
                <a:solidFill>
                  <a:schemeClr val="accent1">
                    <a:lumMod val="7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  <a:t/>
            </a:r>
            <a:br>
              <a:rPr lang="en-US" altLang="zh-CN" sz="2400" b="1" dirty="0">
                <a:solidFill>
                  <a:schemeClr val="accent1">
                    <a:lumMod val="7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</a:br>
            <a:r>
              <a:rPr lang="ru-RU" altLang="zh-CN" sz="2400" b="1" dirty="0">
                <a:solidFill>
                  <a:schemeClr val="accent1">
                    <a:lumMod val="7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  <a:t>и занимает ключевые позиции в рейтингах  </a:t>
            </a:r>
            <a:endParaRPr lang="zh-CN" altLang="en-US" sz="2400" b="1" dirty="0">
              <a:solidFill>
                <a:schemeClr val="accent1">
                  <a:lumMod val="75000"/>
                </a:schemeClr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0" y="1086753"/>
            <a:ext cx="12858750" cy="369332"/>
          </a:xfrm>
          <a:prstGeom prst="rect">
            <a:avLst/>
          </a:prstGeom>
          <a:solidFill>
            <a:srgbClr val="7AB9E4"/>
          </a:solidFill>
          <a:ln w="28575">
            <a:noFill/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34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1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06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42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76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10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47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82" algn="l" defTabSz="91427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>
                <a:solidFill>
                  <a:schemeClr val="bg1"/>
                </a:solidFill>
              </a:rPr>
              <a:t>Общее количество реализуемых образовательных программ – 77</a:t>
            </a:r>
            <a:r>
              <a:rPr lang="ru-RU" dirty="0">
                <a:solidFill>
                  <a:schemeClr val="bg1"/>
                </a:solidFill>
                <a:latin typeface="Gilroy Light" panose="00000400000000000000" pitchFamily="50" charset="-52"/>
              </a:rPr>
              <a:t>  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0" y="1456085"/>
            <a:ext cx="12858748" cy="523220"/>
          </a:xfrm>
          <a:prstGeom prst="rect">
            <a:avLst/>
          </a:prstGeom>
          <a:solidFill>
            <a:srgbClr val="2268A3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+mn-lt"/>
              </a:rPr>
              <a:t>1198 мест </a:t>
            </a:r>
            <a:r>
              <a:rPr lang="ru-RU" sz="1400" dirty="0">
                <a:solidFill>
                  <a:schemeClr val="bg1"/>
                </a:solidFill>
                <a:latin typeface="+mn-lt"/>
              </a:rPr>
              <a:t>за счет бюджетных ассигнований федерального бюджета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+mn-lt"/>
              </a:rPr>
              <a:t>761 место</a:t>
            </a:r>
            <a:r>
              <a:rPr lang="ru-RU" sz="1400" dirty="0">
                <a:solidFill>
                  <a:schemeClr val="bg1"/>
                </a:solidFill>
                <a:latin typeface="+mn-lt"/>
              </a:rPr>
              <a:t> на программы  бакалавриата., специалитета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6682" y="2721862"/>
            <a:ext cx="435704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Биолого-химический факультет (БХФ)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Институт иностранных языков и международного сотрудничества(ИИЯМС)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180975" algn="l"/>
                <a:tab pos="271463" algn="l"/>
              </a:tabLst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Историко-филологический факультет (ИФФ)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271463" algn="l"/>
                <a:tab pos="361950" algn="l"/>
              </a:tabLst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Физико-математический факультет (ФМФ)</a:t>
            </a:r>
          </a:p>
          <a:p>
            <a:pPr marL="285750" lvl="0" indent="-285750">
              <a:buFont typeface="Arial" panose="020B0604020202020204" pitchFamily="34" charset="0"/>
              <a:buChar char="•"/>
              <a:tabLst>
                <a:tab pos="271463" algn="l"/>
                <a:tab pos="361950" algn="l"/>
              </a:tabLst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Факультет физической культуры и спорта  (</a:t>
            </a:r>
            <a:r>
              <a:rPr lang="ru-RU" sz="1400" dirty="0" err="1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ФФКиС</a:t>
            </a: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Институт детства и </a:t>
            </a:r>
            <a:r>
              <a:rPr lang="ru-RU" sz="1400" dirty="0" err="1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артпедагогики</a:t>
            </a: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ИДиА</a:t>
            </a: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):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Факультет начального и дошкольного образования(</a:t>
            </a:r>
            <a:r>
              <a:rPr lang="ru-RU" sz="1400" dirty="0" err="1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ФДиНО</a:t>
            </a: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Факультет культуры и искусств (ФКИ)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Факультет психологии и специального образования (ФПСО)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+mn-lt"/>
                <a:ea typeface="+mn-ea"/>
                <a:cs typeface="Arial" panose="020B0604020202020204" pitchFamily="34" charset="0"/>
              </a:rPr>
              <a:t>Технолого-экономический факультет(ТЭФ) 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49" y="189321"/>
            <a:ext cx="781760" cy="5042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84604" y="2895894"/>
            <a:ext cx="4272015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Биология и География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Биология и Химия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Математика и Физика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Математика и Информатика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Русский язык и Литература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История и Обществознание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История и Право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</a:rPr>
              <a:t>Начальное и Дошкольное образование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Изобразительное искусство и Дополнительное образование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Хореографическое искусство и Дополнительное образование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Музыка и Дополнительное образование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Физическая культура и Дополнительное образование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Технология и Безопасность жизнедеятельности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Иностранный (английский) язык и Иностранный (немецкий) язык 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Иностранный (английский) язык и Иностранный (французский) язык; 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2268A3"/>
                </a:solidFill>
                <a:latin typeface="+mn-lt"/>
                <a:ea typeface="+mn-ea"/>
              </a:rPr>
              <a:t>Иностранный (английский) язык и Русский язык как иностранный</a:t>
            </a:r>
          </a:p>
          <a:p>
            <a:endParaRPr lang="ru-RU" sz="1400" dirty="0">
              <a:solidFill>
                <a:srgbClr val="2268A3"/>
              </a:solidFill>
              <a:latin typeface="+mn-lt"/>
            </a:endParaRPr>
          </a:p>
          <a:p>
            <a:endParaRPr lang="ru-RU" dirty="0">
              <a:solidFill>
                <a:srgbClr val="2268A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6727" y="2294221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5"/>
                </a:solidFill>
                <a:latin typeface="+mn-lt"/>
              </a:rPr>
              <a:t>институты, факультеты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63724" y="2336207"/>
            <a:ext cx="386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649FCB"/>
                </a:solidFill>
                <a:latin typeface="Gilroy Light" panose="00000400000000000000"/>
              </a:rPr>
              <a:t>44.03.05 Педагогическое образование (с двумя профилями подготовки), 16 профилей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97006" y="1979305"/>
            <a:ext cx="24283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2268A3"/>
                </a:solidFill>
                <a:latin typeface="+mn-lt"/>
              </a:rPr>
              <a:t>Очная форма обучения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093671" y="2886136"/>
            <a:ext cx="343170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44.03.02 Психолого-педагогическое образование: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Психология образования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Специальная </a:t>
            </a:r>
            <a:r>
              <a:rPr lang="ru-RU" sz="1100" dirty="0" smtClean="0">
                <a:solidFill>
                  <a:schemeClr val="tx2"/>
                </a:solidFill>
                <a:latin typeface="Calibri" panose="020F0502020204030204"/>
              </a:rPr>
              <a:t>психология и педагогика</a:t>
            </a:r>
            <a:endParaRPr lang="ru-RU" sz="1100" dirty="0">
              <a:solidFill>
                <a:schemeClr val="tx2"/>
              </a:solidFill>
              <a:latin typeface="Calibri" panose="020F0502020204030204"/>
            </a:endParaRPr>
          </a:p>
          <a:p>
            <a:pPr lvl="0"/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44.03.03 Специальное (дефектологическое) образование,   Логопедия</a:t>
            </a:r>
          </a:p>
          <a:p>
            <a:pPr lvl="0"/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44.05.01 Педагогика и психология </a:t>
            </a:r>
            <a:r>
              <a:rPr lang="ru-RU" sz="1100" dirty="0" err="1">
                <a:solidFill>
                  <a:schemeClr val="tx2"/>
                </a:solidFill>
                <a:latin typeface="Calibri" panose="020F0502020204030204"/>
              </a:rPr>
              <a:t>девиантного</a:t>
            </a:r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 поведения, специализация Психолого-педагогическая профилактика </a:t>
            </a:r>
            <a:r>
              <a:rPr lang="ru-RU" sz="1100" dirty="0" err="1">
                <a:solidFill>
                  <a:schemeClr val="tx2"/>
                </a:solidFill>
                <a:latin typeface="Calibri" panose="020F0502020204030204"/>
              </a:rPr>
              <a:t>девиантного</a:t>
            </a:r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 поведения несовершеннолетних</a:t>
            </a:r>
          </a:p>
          <a:p>
            <a:pPr lvl="0"/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44.03.04 Профессиональное обучение (по отраслям), Декоративно-прикладное искусство и дизайн</a:t>
            </a:r>
            <a:endParaRPr lang="ru-RU" sz="1100" b="1" dirty="0">
              <a:solidFill>
                <a:schemeClr val="tx2"/>
              </a:solidFill>
              <a:latin typeface="Calibri" panose="020F0502020204030204"/>
            </a:endParaRPr>
          </a:p>
          <a:p>
            <a:pPr lvl="0"/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</a:rPr>
              <a:t>45.03.02 Лингвистика, Перевод и </a:t>
            </a:r>
            <a:r>
              <a:rPr lang="ru-RU" sz="1000" dirty="0" err="1">
                <a:solidFill>
                  <a:schemeClr val="tx2"/>
                </a:solidFill>
                <a:latin typeface="Century Gothic" panose="020B0502020202020204" pitchFamily="34" charset="0"/>
              </a:rPr>
              <a:t>переводоведение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</a:rPr>
              <a:t> (английский язык – немецкий язык; английский язык – французский язык; английский язык – китайский язык)</a:t>
            </a:r>
          </a:p>
          <a:p>
            <a:pPr lvl="0" fontAlgn="ctr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09.03.02 Информационные системы и технологии, Информационные технологии в образовании</a:t>
            </a:r>
          </a:p>
          <a:p>
            <a:pPr lvl="0"/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38.03.02 Менеджмент, Менеджмент в социальной сфере ( места с оплатой стоимости обучения)</a:t>
            </a:r>
          </a:p>
          <a:p>
            <a:pPr lvl="0"/>
            <a:r>
              <a:rPr lang="ru-RU" sz="1100" dirty="0">
                <a:solidFill>
                  <a:schemeClr val="tx2"/>
                </a:solidFill>
                <a:latin typeface="Calibri" panose="020F0502020204030204"/>
              </a:rPr>
              <a:t>38.03.01 Экономика, Экономика в социальной сфере (места с оплатой стоимости обучения)</a:t>
            </a:r>
            <a:endParaRPr lang="ru-RU" dirty="0">
              <a:solidFill>
                <a:schemeClr val="tx2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57257647"/>
      </p:ext>
    </p:extLst>
  </p:cSld>
  <p:clrMapOvr>
    <a:masterClrMapping/>
  </p:clrMapOvr>
  <p:transition spd="slow" advTm="15000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0" y="779320"/>
            <a:ext cx="12858750" cy="600574"/>
          </a:xfrm>
          <a:prstGeom prst="rect">
            <a:avLst/>
          </a:prstGeom>
          <a:solidFill>
            <a:srgbClr val="2268A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34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271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406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542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676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810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947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082" algn="l" defTabSz="914271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7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ОБРАЗОВАТЕЛЬНЫЕ ПРОГРАММЫ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,  ЗАОЧНАЯ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И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ОЧНО-ЗАОЧНАЯ ФОРМЫ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+mn-cs"/>
              </a:rPr>
              <a:t>ОБУЧЕНИЯ 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49" y="189321"/>
            <a:ext cx="781760" cy="50420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00783" y="1894581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268A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очно-заочная форма обучения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00783" y="2434580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44.03.03 Специальное (дефектологическое) образование, Логопедия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0783" y="3082652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ctr"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rgbClr val="2268A3"/>
                </a:solidFill>
                <a:latin typeface="+mn-lt"/>
                <a:ea typeface="+mn-ea"/>
              </a:rPr>
              <a:t>44.03.01 Педагогическое образование, Иностранный (английский) язык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00783" y="3711190"/>
            <a:ext cx="3060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38.03.02 Менеджмент, Менеджмент в социальной сфере ( места с оплатой стоимости обучения)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00783" y="4512601"/>
            <a:ext cx="3053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38.03.01 Экономика, Экономика в социальной сфере (места с оплатой стоимости обучения)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01183" y="1896159"/>
            <a:ext cx="3456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2268A3"/>
                </a:solidFill>
                <a:latin typeface="Gilroy Light" panose="00000400000000000000"/>
              </a:rPr>
              <a:t>заочная форма обучения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1353" y="2824237"/>
            <a:ext cx="4967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44.03.01 Педагогическое образование:</a:t>
            </a:r>
          </a:p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Начальное образование</a:t>
            </a:r>
          </a:p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Дошкольное образование</a:t>
            </a:r>
          </a:p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Физическая культура</a:t>
            </a:r>
          </a:p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Правовое образование ( на места с оплатой стоимости обучения)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39290" y="2197966"/>
            <a:ext cx="4973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268A3"/>
                </a:solidFill>
                <a:latin typeface="+mn-lt"/>
              </a:rPr>
              <a:t>44.03.05 Педагогическое образование (с двумя профилями подготовки):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</a:rPr>
              <a:t>Русский язык и Литература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</a:rPr>
              <a:t>История и Обществознание</a:t>
            </a:r>
            <a:endParaRPr lang="ru-RU" sz="1200" dirty="0">
              <a:solidFill>
                <a:srgbClr val="2268A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40463" y="3760341"/>
            <a:ext cx="41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dirty="0">
                <a:solidFill>
                  <a:srgbClr val="2268A3"/>
                </a:solidFill>
                <a:latin typeface="+mn-lt"/>
              </a:rPr>
              <a:t>44.03.03 Специальное (дефектологическое) образование,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</a:rPr>
              <a:t>Логопедия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</a:rPr>
              <a:t>Олигофренопедагогика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0463" y="4336405"/>
            <a:ext cx="43558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dirty="0">
                <a:solidFill>
                  <a:srgbClr val="2268A3"/>
                </a:solidFill>
                <a:latin typeface="+mn-lt"/>
              </a:rPr>
              <a:t>44.03.02 Психолого-педагогическое образование: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</a:rPr>
              <a:t>Психология образования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</a:rPr>
              <a:t>Специальная </a:t>
            </a:r>
            <a:r>
              <a:rPr lang="ru-RU" sz="1200" dirty="0" smtClean="0">
                <a:solidFill>
                  <a:srgbClr val="2268A3"/>
                </a:solidFill>
                <a:latin typeface="+mn-lt"/>
              </a:rPr>
              <a:t> психология и педагогика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2268A3"/>
              </a:solidFill>
              <a:latin typeface="+mn-lt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ru-RU" sz="1200" dirty="0">
              <a:solidFill>
                <a:srgbClr val="2268A3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15602" y="4912711"/>
            <a:ext cx="5068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2268A3"/>
                </a:solidFill>
                <a:latin typeface="+mn-lt"/>
                <a:ea typeface="+mn-ea"/>
              </a:rPr>
              <a:t>Психология и специальная педагогика</a:t>
            </a:r>
          </a:p>
          <a:p>
            <a:pPr lvl="0" fontAlgn="ctr">
              <a:spcBef>
                <a:spcPts val="0"/>
              </a:spcBef>
              <a:spcAft>
                <a:spcPts val="0"/>
              </a:spcAft>
            </a:pPr>
            <a:r>
              <a:rPr lang="ru-RU" sz="1200" dirty="0" smtClean="0">
                <a:solidFill>
                  <a:srgbClr val="2268A3"/>
                </a:solidFill>
                <a:latin typeface="+mn-lt"/>
                <a:ea typeface="+mn-ea"/>
              </a:rPr>
              <a:t>45.03.02 </a:t>
            </a:r>
            <a:r>
              <a:rPr lang="ru-RU" sz="1200" dirty="0">
                <a:solidFill>
                  <a:srgbClr val="2268A3"/>
                </a:solidFill>
                <a:latin typeface="+mn-lt"/>
                <a:ea typeface="+mn-ea"/>
              </a:rPr>
              <a:t>Лингвистика, Перевод и переводоведение (английский язык)</a:t>
            </a:r>
            <a:endParaRPr lang="ru-RU" sz="1200" b="1" dirty="0">
              <a:solidFill>
                <a:srgbClr val="2268A3"/>
              </a:solidFill>
              <a:latin typeface="+mn-lt"/>
              <a:ea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15602" y="5350275"/>
            <a:ext cx="48387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ctr"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solidFill>
                  <a:srgbClr val="2268A3"/>
                </a:solidFill>
                <a:latin typeface="+mn-lt"/>
                <a:ea typeface="+mn-ea"/>
              </a:rPr>
              <a:t>44.03.04 Профессиональное обучение (по отраслям):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  <a:ea typeface="+mn-ea"/>
              </a:rPr>
              <a:t>Сервис ресторанного бизнеса</a:t>
            </a:r>
          </a:p>
          <a:p>
            <a:pPr marL="171450" lvl="0" indent="-17145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268A3"/>
                </a:solidFill>
                <a:latin typeface="+mn-lt"/>
                <a:ea typeface="+mn-ea"/>
              </a:rPr>
              <a:t>Конструирование, технология и дизайн одежды</a:t>
            </a:r>
            <a:endParaRPr lang="ru-RU" sz="1200" b="1" dirty="0">
              <a:solidFill>
                <a:srgbClr val="2268A3"/>
              </a:solidFill>
              <a:latin typeface="+mn-lt"/>
              <a:ea typeface="+mn-ea"/>
            </a:endParaRPr>
          </a:p>
          <a:p>
            <a:pPr lvl="0" fontAlgn="ctr">
              <a:spcBef>
                <a:spcPts val="0"/>
              </a:spcBef>
              <a:spcAft>
                <a:spcPts val="0"/>
              </a:spcAft>
            </a:pPr>
            <a:endParaRPr lang="ru-RU" sz="1200" dirty="0">
              <a:solidFill>
                <a:srgbClr val="2268A3"/>
              </a:solidFill>
              <a:latin typeface="+mn-lt"/>
              <a:ea typeface="+mn-ea"/>
            </a:endParaRPr>
          </a:p>
          <a:p>
            <a:pPr lvl="0" fontAlgn="ctr">
              <a:spcBef>
                <a:spcPts val="0"/>
              </a:spcBef>
              <a:spcAft>
                <a:spcPts val="0"/>
              </a:spcAft>
            </a:pPr>
            <a:endParaRPr lang="ru-RU" sz="1200" dirty="0">
              <a:solidFill>
                <a:srgbClr val="2268A3"/>
              </a:solidFill>
              <a:latin typeface="Gilroy Light" panose="00000400000000000000"/>
              <a:ea typeface="+mn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42183" y="4512601"/>
            <a:ext cx="2234831" cy="40011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+mn-lt"/>
              </a:rPr>
              <a:t>БАКАЛАВРИАТ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0549269" y="3762241"/>
            <a:ext cx="874668" cy="71648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9942183" y="3351057"/>
            <a:ext cx="2221768" cy="40011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+mn-lt"/>
              </a:rPr>
              <a:t>МАГИСТРАТУРА</a:t>
            </a:r>
          </a:p>
        </p:txBody>
      </p:sp>
      <p:pic>
        <p:nvPicPr>
          <p:cNvPr id="52" name="Рисунок 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0549269" y="2626003"/>
            <a:ext cx="874668" cy="71648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942183" y="2217321"/>
            <a:ext cx="2200446" cy="369332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АСПИРАНТУРА</a:t>
            </a:r>
          </a:p>
        </p:txBody>
      </p:sp>
    </p:spTree>
    <p:extLst>
      <p:ext uri="{BB962C8B-B14F-4D97-AF65-F5344CB8AC3E}">
        <p14:creationId xmlns:p14="http://schemas.microsoft.com/office/powerpoint/2010/main" val="2251609628"/>
      </p:ext>
    </p:extLst>
  </p:cSld>
  <p:clrMapOvr>
    <a:masterClrMapping/>
  </p:clrMapOvr>
  <p:transition spd="slow" advTm="15000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591" y="289529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2268A3"/>
                </a:solidFill>
              </a:rPr>
              <a:t>естественно-научное направление, точные науки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679" y="1323997"/>
            <a:ext cx="4084296" cy="5139869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Физико-математический факультет: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</a:rPr>
              <a:t>44.03.05 Педагогическое образование (с двумя профилями подготовки) , </a:t>
            </a:r>
            <a:r>
              <a:rPr lang="ru-RU" sz="1400" dirty="0">
                <a:solidFill>
                  <a:srgbClr val="FFFFFF"/>
                </a:solidFill>
              </a:rPr>
              <a:t> Математика и Физика – </a:t>
            </a:r>
            <a:r>
              <a:rPr lang="ru-RU" sz="14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русский язык, обществознание, по выбору: математика  или физика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FFFFFF"/>
                </a:solidFill>
              </a:rPr>
              <a:t>44.03.05 Педагогическое образование (с двумя профилями подготовки) ,</a:t>
            </a:r>
          </a:p>
          <a:p>
            <a:pPr marL="265113" lvl="0"/>
            <a:r>
              <a:rPr lang="ru-RU" sz="1400" dirty="0">
                <a:solidFill>
                  <a:srgbClr val="FFFFFF"/>
                </a:solidFill>
              </a:rPr>
              <a:t> Математика и Информатика – </a:t>
            </a:r>
            <a:r>
              <a:rPr lang="ru-RU" sz="14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русский язык, обществознание, по выбору:  математика или информатика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FFFFFF"/>
                </a:solidFill>
                <a:latin typeface="Calibri"/>
              </a:rPr>
              <a:t>09.03.02 Информационные системы и технологии </a:t>
            </a:r>
            <a:r>
              <a:rPr lang="ru-RU" sz="1400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/>
              </a:rPr>
              <a:t>– математика, русский язык, информатика  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</a:rPr>
              <a:t>Биолого-химический факультет: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</a:rPr>
              <a:t>44.03.05 Педагогическое образование (с двумя профилями подготовки), Биология и Химия – </a:t>
            </a:r>
            <a:r>
              <a:rPr lang="ru-RU" sz="14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биология или химия, русский язык, обществознание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</a:rPr>
              <a:t>44.03.05 Биология и География – биология или география, русский язык, обществознание </a:t>
            </a:r>
          </a:p>
          <a:p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36185" y="2680067"/>
            <a:ext cx="3766070" cy="954107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+mn-lt"/>
              </a:rPr>
              <a:t>непрофильный предмет по выбору</a:t>
            </a:r>
          </a:p>
          <a:p>
            <a:r>
              <a:rPr lang="ru-RU" sz="1400" dirty="0">
                <a:solidFill>
                  <a:schemeClr val="bg1"/>
                </a:solidFill>
                <a:latin typeface="+mn-lt"/>
              </a:rPr>
              <a:t>44.03.05 Русский язык и Литература – </a:t>
            </a:r>
            <a:r>
              <a:rPr lang="ru-RU" sz="1400" i="1" dirty="0">
                <a:solidFill>
                  <a:schemeClr val="bg1"/>
                </a:solidFill>
                <a:latin typeface="+mn-lt"/>
              </a:rPr>
              <a:t>математика или  литература</a:t>
            </a:r>
          </a:p>
          <a:p>
            <a:endParaRPr lang="ru-RU" sz="1400" i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1133045" y="4448950"/>
            <a:ext cx="506287" cy="55258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8760574" y="1311581"/>
            <a:ext cx="4098176" cy="5201424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Историко-филологический факультет </a:t>
            </a:r>
          </a:p>
          <a:p>
            <a:r>
              <a:rPr lang="ru-RU" sz="1400" dirty="0">
                <a:solidFill>
                  <a:schemeClr val="bg1"/>
                </a:solidFill>
              </a:rPr>
              <a:t>44.03.05  Педагогическое образование (с двумя профилями подготовки) История и Обществознание – </a:t>
            </a:r>
            <a:r>
              <a:rPr lang="ru-RU" sz="14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история, русский язык, обществознание</a:t>
            </a:r>
          </a:p>
          <a:p>
            <a:r>
              <a:rPr lang="ru-RU" sz="1400" dirty="0">
                <a:solidFill>
                  <a:schemeClr val="bg1"/>
                </a:solidFill>
              </a:rPr>
              <a:t>44.03.05  Педагогическое образование (с двумя профилями подготовки) История и Право – </a:t>
            </a:r>
            <a:r>
              <a:rPr lang="ru-RU" sz="14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история, русский язык, обществознание</a:t>
            </a:r>
          </a:p>
          <a:p>
            <a:pPr lvl="0"/>
            <a:r>
              <a:rPr lang="ru-RU" sz="1400" dirty="0">
                <a:solidFill>
                  <a:srgbClr val="FFFFFF"/>
                </a:solidFill>
              </a:rPr>
              <a:t>44.03.05  Педагогическое образование (с двумя профилями подготовки)  Русский язык и Литература – </a:t>
            </a:r>
            <a:r>
              <a:rPr lang="ru-RU" sz="14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обществознание, русский язык, по выбору: математика, литература</a:t>
            </a:r>
          </a:p>
          <a:p>
            <a:pPr lvl="0"/>
            <a:r>
              <a:rPr lang="ru-RU" sz="2000" b="1" dirty="0">
                <a:solidFill>
                  <a:schemeClr val="bg1"/>
                </a:solidFill>
              </a:rPr>
              <a:t>Институт иностранных языков и международного сотрудничества</a:t>
            </a:r>
          </a:p>
          <a:p>
            <a:pPr lvl="0"/>
            <a:r>
              <a:rPr lang="ru-RU" sz="1400" dirty="0">
                <a:solidFill>
                  <a:schemeClr val="bg1"/>
                </a:solidFill>
              </a:rPr>
              <a:t>44.03.05  Педагогическое образование (с двумя профилями подготовки)  Иностранный (английский) и Иностранный (немецкий) язык -  </a:t>
            </a:r>
            <a:r>
              <a:rPr lang="ru-RU" sz="14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иностранный язык  русский язык,  обществознание</a:t>
            </a:r>
          </a:p>
          <a:p>
            <a:r>
              <a:rPr lang="ru-RU" sz="1400" dirty="0">
                <a:solidFill>
                  <a:schemeClr val="bg1"/>
                </a:solidFill>
              </a:rPr>
              <a:t>45.03.02 Лингвистика – </a:t>
            </a:r>
            <a:r>
              <a:rPr lang="ru-RU" sz="14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иностранный язык,  русский язык,  по выбору: русский язык, </a:t>
            </a:r>
            <a:r>
              <a:rPr lang="ru-RU" sz="14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история 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3715" y="279135"/>
            <a:ext cx="780356" cy="5060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65421" y="263162"/>
            <a:ext cx="42586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</a:rPr>
              <a:t>социально-технологическое направление, менеджмент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1143" y="1323997"/>
            <a:ext cx="4307226" cy="4893647"/>
          </a:xfrm>
          <a:prstGeom prst="rect">
            <a:avLst/>
          </a:prstGeom>
          <a:solidFill>
            <a:srgbClr val="2268A3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Технолого-экономический факультет: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44.03.05 Педагогическое образование (с двумя профилями подготовки) , </a:t>
            </a:r>
            <a:r>
              <a:rPr lang="ru-RU" sz="1600" dirty="0">
                <a:solidFill>
                  <a:schemeClr val="bg1"/>
                </a:solidFill>
                <a:latin typeface="+mn-lt"/>
              </a:rPr>
              <a:t>Технология и Безопасность жизнедеятельности  </a:t>
            </a:r>
            <a:r>
              <a:rPr lang="ru-RU" sz="1600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обществознание, русский язык,  </a:t>
            </a:r>
            <a:r>
              <a:rPr lang="ru-RU" sz="1600" i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по выбору: математика,  география, </a:t>
            </a:r>
            <a:r>
              <a:rPr lang="ru-RU" sz="1600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история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FFFFFF"/>
                </a:solidFill>
                <a:latin typeface="Calibri"/>
              </a:rPr>
              <a:t>44.03.04 Профессиональное обучение (по отраслям), Декоративно-прикладное искусство и дизайн – </a:t>
            </a:r>
            <a:r>
              <a:rPr lang="ru-RU" sz="1600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/>
              </a:rPr>
              <a:t>рисунок, русский язык, математика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FFFFFF"/>
                </a:solidFill>
                <a:latin typeface="Calibri"/>
              </a:rPr>
              <a:t>38.03.01Экономика, Экономика в социальной сфере – </a:t>
            </a:r>
            <a:r>
              <a:rPr lang="ru-RU" sz="1600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/>
              </a:rPr>
              <a:t>математика, русский язык,  по выбору: обществознание,  история, география, информатика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FFFFFF"/>
                </a:solidFill>
                <a:latin typeface="Calibri"/>
              </a:rPr>
              <a:t>38.03.02 Менеджмент, Менеджмент в социальной сфере –  </a:t>
            </a:r>
            <a:r>
              <a:rPr lang="ru-RU" sz="1600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/>
              </a:rPr>
              <a:t>математика, русский язык,  по выбору: обществознание,  история, география, информатика </a:t>
            </a:r>
            <a:endParaRPr lang="ru-RU" sz="1600" b="1" i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60574" y="273395"/>
            <a:ext cx="317706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268A3"/>
                </a:solidFill>
              </a:rPr>
              <a:t>гуманитарное, языковое направление</a:t>
            </a:r>
          </a:p>
        </p:txBody>
      </p:sp>
    </p:spTree>
    <p:extLst>
      <p:ext uri="{BB962C8B-B14F-4D97-AF65-F5344CB8AC3E}">
        <p14:creationId xmlns:p14="http://schemas.microsoft.com/office/powerpoint/2010/main" val="4061678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" y="161903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3366"/>
                </a:solidFill>
              </a:rPr>
              <a:t>Психологическое направление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141315"/>
            <a:ext cx="4501905" cy="3970318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Факультет психологии и специального образования</a:t>
            </a:r>
          </a:p>
          <a:p>
            <a:pPr lvl="0"/>
            <a:endParaRPr lang="ru-RU" dirty="0">
              <a:solidFill>
                <a:srgbClr val="FFFFFF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FFFF"/>
                </a:solidFill>
              </a:rPr>
              <a:t>44.03.03 Специальное (дефектологическое) образование – </a:t>
            </a:r>
            <a:r>
              <a:rPr lang="ru-RU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собеседование, русский язык, биология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FFFF"/>
                </a:solidFill>
                <a:latin typeface="Calibri"/>
              </a:rPr>
              <a:t>44.03.02 Психолого-педагогическое образование – </a:t>
            </a:r>
            <a:r>
              <a:rPr lang="ru-RU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/>
              </a:rPr>
              <a:t>биология, русский язык, по выбору: математика или обществознание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FFFF"/>
                </a:solidFill>
                <a:latin typeface="Calibri"/>
              </a:rPr>
              <a:t>44.05.01 Педагогика и психология девиантного поведения –  </a:t>
            </a:r>
            <a:r>
              <a:rPr lang="ru-RU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/>
              </a:rPr>
              <a:t>обществознание, русский язык,  по выбору : математика или биология 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3715" y="279135"/>
            <a:ext cx="780356" cy="5060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01905" y="161903"/>
            <a:ext cx="4258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03276" y="1137792"/>
            <a:ext cx="8155474" cy="3816429"/>
          </a:xfrm>
          <a:prstGeom prst="rect">
            <a:avLst/>
          </a:prstGeom>
          <a:solidFill>
            <a:srgbClr val="2268A3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rgbClr val="FFFFFF"/>
                </a:solidFill>
                <a:latin typeface="Calibri"/>
              </a:rPr>
              <a:t>Институт детства и </a:t>
            </a:r>
            <a:r>
              <a:rPr lang="ru-RU" sz="2000" b="1" dirty="0" err="1">
                <a:solidFill>
                  <a:srgbClr val="FFFFFF"/>
                </a:solidFill>
                <a:latin typeface="Calibri"/>
              </a:rPr>
              <a:t>артпедагогики</a:t>
            </a:r>
            <a:endParaRPr lang="ru-RU" sz="2000" b="1" dirty="0">
              <a:solidFill>
                <a:srgbClr val="FFFFFF"/>
              </a:solidFill>
              <a:latin typeface="Calibri"/>
            </a:endParaRPr>
          </a:p>
          <a:p>
            <a:pPr lvl="0" algn="ctr"/>
            <a:endParaRPr lang="ru-RU" sz="2000" b="1" dirty="0">
              <a:solidFill>
                <a:srgbClr val="FFFFFF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</a:rPr>
              <a:t>44.03.05 Педагогическое  образование (с двумя профилями подготовки)  Начальное образование  и Дошкольное образование – </a:t>
            </a:r>
            <a:r>
              <a:rPr lang="ru-RU" sz="14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русский язык,   обществознание, математика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FFFFFF"/>
                </a:solidFill>
              </a:rPr>
              <a:t>44.03.05 Педагогическое  образование (с двумя профилями подготовки) </a:t>
            </a:r>
            <a:r>
              <a:rPr lang="ru-RU" sz="1400" dirty="0">
                <a:solidFill>
                  <a:srgbClr val="FFFFFF"/>
                </a:solidFill>
                <a:latin typeface="Calibri"/>
              </a:rPr>
              <a:t>Изобразительное искусство и Дополнительное образование - </a:t>
            </a:r>
            <a:r>
              <a:rPr lang="ru-RU" sz="1400" i="1" dirty="0">
                <a:solidFill>
                  <a:srgbClr val="003366">
                    <a:lumMod val="20000"/>
                    <a:lumOff val="80000"/>
                  </a:srgbClr>
                </a:solidFill>
              </a:rPr>
              <a:t>русский язык,   обществознание, творческие  испытания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FFFFFF"/>
                </a:solidFill>
                <a:latin typeface="Calibri"/>
              </a:rPr>
              <a:t>44.03.05 Педагогическое образование (с двумя профилями подготовки)  Хореографическое искусство и Дополнительное образование - </a:t>
            </a:r>
            <a:r>
              <a:rPr lang="ru-RU" sz="1400" i="1" dirty="0">
                <a:solidFill>
                  <a:srgbClr val="003366">
                    <a:lumMod val="20000"/>
                    <a:lumOff val="80000"/>
                  </a:srgbClr>
                </a:solidFill>
              </a:rPr>
              <a:t>русский язык,   обществознание, творческие  испытания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FFFFFF"/>
                </a:solidFill>
                <a:latin typeface="Calibri"/>
              </a:rPr>
              <a:t>44.03.05 Педагогическое образование (с двумя профилями подготовки)  Музыка  и Дополнительное образование - </a:t>
            </a:r>
            <a:r>
              <a:rPr lang="ru-RU" sz="1400" i="1" dirty="0">
                <a:solidFill>
                  <a:srgbClr val="003366">
                    <a:lumMod val="20000"/>
                    <a:lumOff val="80000"/>
                  </a:srgbClr>
                </a:solidFill>
              </a:rPr>
              <a:t>русский язык,   обществознание, творческие  испытания </a:t>
            </a:r>
          </a:p>
          <a:p>
            <a:pPr algn="ctr"/>
            <a:r>
              <a:rPr lang="ru-RU" sz="2000" b="1" dirty="0">
                <a:solidFill>
                  <a:srgbClr val="FFFFFF"/>
                </a:solidFill>
                <a:latin typeface="Calibri"/>
              </a:rPr>
              <a:t>Факультет физической культуры и спорта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FFFFFF"/>
                </a:solidFill>
                <a:latin typeface="Calibri"/>
              </a:rPr>
              <a:t>44.03.05  Педагогическое образование (с двумя профилями подготовки) Физическая  культура и Дополнительное образование -- </a:t>
            </a:r>
            <a:r>
              <a:rPr lang="ru-RU" sz="1400" i="1" dirty="0">
                <a:solidFill>
                  <a:srgbClr val="003366">
                    <a:lumMod val="20000"/>
                    <a:lumOff val="80000"/>
                  </a:srgbClr>
                </a:solidFill>
              </a:rPr>
              <a:t>русский язык,   обществознание, профессиональные вступительные  испытания </a:t>
            </a:r>
          </a:p>
          <a:p>
            <a:pPr lvl="0"/>
            <a:r>
              <a:rPr lang="ru-RU" sz="1400" dirty="0">
                <a:solidFill>
                  <a:srgbClr val="FFFFFF"/>
                </a:solidFill>
                <a:latin typeface="Calibri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05239" y="161903"/>
            <a:ext cx="398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/>
                </a:solidFill>
              </a:rPr>
              <a:t>Социально-культурное направление </a:t>
            </a:r>
          </a:p>
        </p:txBody>
      </p:sp>
      <p:grpSp>
        <p:nvGrpSpPr>
          <p:cNvPr id="23" name="object 18"/>
          <p:cNvGrpSpPr/>
          <p:nvPr/>
        </p:nvGrpSpPr>
        <p:grpSpPr>
          <a:xfrm>
            <a:off x="848866" y="835101"/>
            <a:ext cx="6984554" cy="236844"/>
            <a:chOff x="1070613" y="4435602"/>
            <a:chExt cx="5192269" cy="236844"/>
          </a:xfrm>
        </p:grpSpPr>
        <p:sp>
          <p:nvSpPr>
            <p:cNvPr id="25" name="object 19"/>
            <p:cNvSpPr/>
            <p:nvPr/>
          </p:nvSpPr>
          <p:spPr>
            <a:xfrm>
              <a:off x="1101090" y="4441698"/>
              <a:ext cx="5124450" cy="0"/>
            </a:xfrm>
            <a:custGeom>
              <a:avLst/>
              <a:gdLst/>
              <a:ahLst/>
              <a:cxnLst/>
              <a:rect l="l" t="t" r="r" b="b"/>
              <a:pathLst>
                <a:path w="5124450">
                  <a:moveTo>
                    <a:pt x="0" y="0"/>
                  </a:moveTo>
                  <a:lnTo>
                    <a:pt x="5123865" y="0"/>
                  </a:lnTo>
                </a:path>
              </a:pathLst>
            </a:custGeom>
            <a:ln w="28575">
              <a:solidFill>
                <a:schemeClr val="accent6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4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71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0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4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7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81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47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8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1108710" y="4435602"/>
              <a:ext cx="0" cy="173355"/>
            </a:xfrm>
            <a:custGeom>
              <a:avLst/>
              <a:gdLst/>
              <a:ahLst/>
              <a:cxnLst/>
              <a:rect l="l" t="t" r="r" b="b"/>
              <a:pathLst>
                <a:path h="173354">
                  <a:moveTo>
                    <a:pt x="0" y="0"/>
                  </a:moveTo>
                  <a:lnTo>
                    <a:pt x="0" y="173342"/>
                  </a:lnTo>
                </a:path>
              </a:pathLst>
            </a:custGeom>
            <a:ln w="28575">
              <a:solidFill>
                <a:schemeClr val="accent6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4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71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0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4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7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81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47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8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27" name="object 21"/>
            <p:cNvSpPr/>
            <p:nvPr/>
          </p:nvSpPr>
          <p:spPr>
            <a:xfrm>
              <a:off x="1070613" y="4596246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DEDEDE"/>
            </a:solidFill>
            <a:ln w="28575">
              <a:solidFill>
                <a:schemeClr val="accent6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4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71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0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4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7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81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47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8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32" name="object 24"/>
            <p:cNvSpPr/>
            <p:nvPr/>
          </p:nvSpPr>
          <p:spPr>
            <a:xfrm>
              <a:off x="6224777" y="4435602"/>
              <a:ext cx="0" cy="173355"/>
            </a:xfrm>
            <a:custGeom>
              <a:avLst/>
              <a:gdLst/>
              <a:ahLst/>
              <a:cxnLst/>
              <a:rect l="l" t="t" r="r" b="b"/>
              <a:pathLst>
                <a:path h="173354">
                  <a:moveTo>
                    <a:pt x="0" y="0"/>
                  </a:moveTo>
                  <a:lnTo>
                    <a:pt x="0" y="173342"/>
                  </a:lnTo>
                </a:path>
              </a:pathLst>
            </a:custGeom>
            <a:ln w="28575">
              <a:solidFill>
                <a:schemeClr val="accent6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4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71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0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4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7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81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47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8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  <p:sp>
          <p:nvSpPr>
            <p:cNvPr id="33" name="object 25"/>
            <p:cNvSpPr/>
            <p:nvPr/>
          </p:nvSpPr>
          <p:spPr>
            <a:xfrm>
              <a:off x="6186682" y="4596246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DEDEDE"/>
            </a:solidFill>
            <a:ln w="28575">
              <a:solidFill>
                <a:schemeClr val="accent6"/>
              </a:solidFill>
            </a:ln>
          </p:spPr>
          <p:txBody>
            <a:bodyPr wrap="square" lIns="0" tIns="0" rIns="0" bIns="0" rtlCol="0"/>
            <a:lstStyle>
              <a:defPPr>
                <a:defRPr lang="ru-RU"/>
              </a:defPPr>
              <a:lvl1pPr marL="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4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71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0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4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76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810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47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82" algn="l" defTabSz="914271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94581" y="5411750"/>
            <a:ext cx="11809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2268A3"/>
                </a:solidFill>
              </a:rPr>
              <a:t>Сроки подачи документов: </a:t>
            </a:r>
            <a:endParaRPr lang="ru-RU" sz="1600" dirty="0">
              <a:solidFill>
                <a:srgbClr val="2268A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2268A3"/>
                </a:solidFill>
              </a:rPr>
              <a:t>с 20 июня по 25 июля – поступающие по ЕГЭ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2268A3"/>
                </a:solidFill>
              </a:rPr>
              <a:t>с 20 июня по 14 июля – поступающие на направления ,  на которых профессиональные и творческие вступительные испытания</a:t>
            </a:r>
          </a:p>
        </p:txBody>
      </p:sp>
    </p:spTree>
    <p:extLst>
      <p:ext uri="{BB962C8B-B14F-4D97-AF65-F5344CB8AC3E}">
        <p14:creationId xmlns:p14="http://schemas.microsoft.com/office/powerpoint/2010/main" val="563786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251188"/>
              </p:ext>
            </p:extLst>
          </p:nvPr>
        </p:nvGraphicFramePr>
        <p:xfrm>
          <a:off x="150347" y="159941"/>
          <a:ext cx="12673408" cy="6898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928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37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ЕГЭ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Направления подготовки, специальности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29716"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Русский язык</a:t>
                      </a:r>
                    </a:p>
                    <a:p>
                      <a:r>
                        <a:rPr lang="ru-RU" sz="1400" b="0" dirty="0">
                          <a:latin typeface="+mn-lt"/>
                        </a:rPr>
                        <a:t>Обществознание</a:t>
                      </a:r>
                    </a:p>
                    <a:p>
                      <a:r>
                        <a:rPr lang="ru-RU" sz="1400" b="0" dirty="0">
                          <a:latin typeface="+mn-lt"/>
                        </a:rPr>
                        <a:t>Математика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44.03.05 Математика и Физика –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математика  или физика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44.03.05 Математика и Информатика –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математика или 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44.03.05 Русский язык и Литература 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– математика или  литература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44.03.05 Технология и Безопасность жизнедеятельности – 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математика/ география/ история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</a:rPr>
                        <a:t>38.03.01Экономика, Экономика в социальной сфере – </a:t>
                      </a:r>
                      <a:r>
                        <a:rPr lang="ru-RU" sz="1400" i="1" dirty="0">
                          <a:solidFill>
                            <a:schemeClr val="tx1"/>
                          </a:solidFill>
                          <a:latin typeface="+mn-lt"/>
                        </a:rPr>
                        <a:t>обществознание/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история/ география/ информатика</a:t>
                      </a:r>
                      <a:endParaRPr lang="ru-RU" sz="14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</a:rPr>
                        <a:t>38.03.02 Менеджмент, Менеджмент в социальной сфере –</a:t>
                      </a:r>
                      <a:r>
                        <a:rPr lang="ru-RU" sz="1400" i="1" dirty="0">
                          <a:solidFill>
                            <a:schemeClr val="tx1"/>
                          </a:solidFill>
                          <a:latin typeface="+mn-lt"/>
                        </a:rPr>
                        <a:t>обществознание/ история/ география/ информатика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3100"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Русский язык</a:t>
                      </a:r>
                    </a:p>
                    <a:p>
                      <a:r>
                        <a:rPr lang="ru-RU" sz="1400" b="0" dirty="0">
                          <a:latin typeface="+mn-lt"/>
                        </a:rPr>
                        <a:t>Обществознание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Биология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44.03.05 Биология и Химия – 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биология или химия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44.03.05 Биология и География – 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биология или география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44.03.02 Психолого-педагогическое образование –  математика или обществознание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44.05.01 Педагогика и психология </a:t>
                      </a:r>
                      <a:r>
                        <a:rPr kumimoji="0" lang="ru-RU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девиантного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 поведения –   математика или биология 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2617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Русский язык, Биология, Собеседование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</a:rPr>
                        <a:t>44.03.03 Специальное (дефектологическое) образование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9239056"/>
                  </a:ext>
                </a:extLst>
              </a:tr>
              <a:tr h="33911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Русский язык, Математика, Информатика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09.03.02 Информационные системы и технологии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6077397"/>
                  </a:ext>
                </a:extLst>
              </a:tr>
              <a:tr h="898639"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Русский язык</a:t>
                      </a:r>
                    </a:p>
                    <a:p>
                      <a:r>
                        <a:rPr lang="ru-RU" sz="1400" b="0" dirty="0">
                          <a:latin typeface="+mn-lt"/>
                        </a:rPr>
                        <a:t>Обществознание </a:t>
                      </a:r>
                    </a:p>
                    <a:p>
                      <a:r>
                        <a:rPr lang="ru-RU" sz="1400" b="0" dirty="0">
                          <a:latin typeface="+mn-lt"/>
                        </a:rPr>
                        <a:t>Иностранный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44.03.05 Иностранный (английский) язык и Иностранный (немецкий) язык 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44.03.05 Иностранный (английский) язык и Иностранный (французский) язык; 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44.03.05 Иностранный (английский) язык и Русский язык как иностранный</a:t>
                      </a:r>
                    </a:p>
                    <a:p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45.03.02 Лингвистика, Перевод и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переводоведение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 (английский язык – немецкий  - обществознание или история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6208"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Русский язык, Обществознание, </a:t>
                      </a:r>
                      <a:r>
                        <a:rPr lang="ru-RU" sz="1400" dirty="0">
                          <a:latin typeface="+mn-lt"/>
                        </a:rPr>
                        <a:t>История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44.03.05 История и Обществознание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44.03.05 История и Право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7693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Русский язык</a:t>
                      </a:r>
                    </a:p>
                    <a:p>
                      <a:r>
                        <a:rPr lang="ru-RU" sz="1600" b="0" dirty="0">
                          <a:latin typeface="+mn-lt"/>
                        </a:rPr>
                        <a:t>Обществознание</a:t>
                      </a:r>
                    </a:p>
                    <a:p>
                      <a:r>
                        <a:rPr lang="ru-RU" sz="1600" dirty="0">
                          <a:latin typeface="+mn-lt"/>
                        </a:rPr>
                        <a:t>Профессиональные/творческие вступительные испытания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+mn-lt"/>
                        </a:rPr>
                        <a:t>44.03.05 Физическая  культура и Дополнительное образование</a:t>
                      </a:r>
                    </a:p>
                    <a:p>
                      <a:r>
                        <a:rPr lang="ru-RU" sz="1600" dirty="0">
                          <a:latin typeface="+mn-lt"/>
                        </a:rPr>
                        <a:t>44.03.05 Изобразительное искусство и Дополнительное образование</a:t>
                      </a:r>
                    </a:p>
                    <a:p>
                      <a:r>
                        <a:rPr lang="ru-RU" sz="1600" dirty="0">
                          <a:latin typeface="+mn-lt"/>
                        </a:rPr>
                        <a:t> 44.03.05 Хореографическое искусство и Дополнительное образование</a:t>
                      </a:r>
                    </a:p>
                    <a:p>
                      <a:r>
                        <a:rPr lang="ru-RU" sz="1600" dirty="0">
                          <a:latin typeface="+mn-lt"/>
                        </a:rPr>
                        <a:t>44.03.05 Музыка и Дополнительное образование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3310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Русский язык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Математика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Творческое вступительное испытание (рисунок)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44.03.04 Профессиональное обучение (по отраслям), </a:t>
                      </a:r>
                      <a:b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</a:b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+mn-cs"/>
                        </a:rPr>
                        <a:t>Декоративно-прикладное искусство и дизайн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478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344" y="118689"/>
            <a:ext cx="11090063" cy="761331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Минимальное количество баллов, подтверждающее успешное прохождение вступительных испытаний в 2021-2022 учебном году </a:t>
            </a:r>
          </a:p>
        </p:txBody>
      </p:sp>
      <p:graphicFrame>
        <p:nvGraphicFramePr>
          <p:cNvPr id="6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312905"/>
              </p:ext>
            </p:extLst>
          </p:nvPr>
        </p:nvGraphicFramePr>
        <p:xfrm>
          <a:off x="1256871" y="1024037"/>
          <a:ext cx="10345008" cy="5167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2504">
                  <a:extLst>
                    <a:ext uri="{9D8B030D-6E8A-4147-A177-3AD203B41FA5}">
                      <a16:colId xmlns:a16="http://schemas.microsoft.com/office/drawing/2014/main" xmlns="" val="53775237"/>
                    </a:ext>
                  </a:extLst>
                </a:gridCol>
                <a:gridCol w="5172504">
                  <a:extLst>
                    <a:ext uri="{9D8B030D-6E8A-4147-A177-3AD203B41FA5}">
                      <a16:colId xmlns:a16="http://schemas.microsoft.com/office/drawing/2014/main" xmlns="" val="4082103677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Общеобразовательный предмет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Минимальное количество баллов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815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русский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6951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математика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2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физика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0617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обществознание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2567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иностранный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6404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литература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5803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биология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46553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география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4664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химия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6761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информатика и информационно-коммуникационные технологии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5285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история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5629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623313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668735" y="1672109"/>
            <a:ext cx="11233248" cy="376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altLang="zh-CN" sz="3600" b="1" dirty="0">
                <a:solidFill>
                  <a:srgbClr val="2268A3"/>
                </a:solidFill>
                <a:latin typeface="+mn-lt"/>
                <a:cs typeface="Arial" panose="020B0604020202020204" pitchFamily="34" charset="0"/>
              </a:rPr>
              <a:t>Приемная комиссия ТГПУ</a:t>
            </a:r>
          </a:p>
          <a:p>
            <a:pPr algn="ctr">
              <a:buNone/>
            </a:pPr>
            <a:r>
              <a:rPr lang="ru-RU" altLang="zh-CN" sz="3600" b="1" dirty="0">
                <a:solidFill>
                  <a:srgbClr val="2268A3"/>
                </a:solidFill>
                <a:latin typeface="+mn-lt"/>
                <a:cs typeface="Arial" panose="020B0604020202020204" pitchFamily="34" charset="0"/>
              </a:rPr>
              <a:t>ФГБОУ ВО </a:t>
            </a:r>
          </a:p>
          <a:p>
            <a:pPr algn="ctr">
              <a:buNone/>
            </a:pPr>
            <a:r>
              <a:rPr lang="ru-RU" altLang="zh-CN" sz="3600" b="1" dirty="0">
                <a:solidFill>
                  <a:srgbClr val="2268A3"/>
                </a:solidFill>
                <a:latin typeface="+mn-lt"/>
                <a:cs typeface="Arial" panose="020B0604020202020204" pitchFamily="34" charset="0"/>
              </a:rPr>
              <a:t>«Томский государственный педагогический университет»</a:t>
            </a:r>
          </a:p>
          <a:p>
            <a:pPr algn="ctr">
              <a:buNone/>
            </a:pPr>
            <a:r>
              <a:rPr lang="ru-RU" sz="3600" b="1" dirty="0">
                <a:solidFill>
                  <a:srgbClr val="2268A3"/>
                </a:solidFill>
                <a:latin typeface="+mn-lt"/>
              </a:rPr>
              <a:t>тел: (3822) 311-411</a:t>
            </a:r>
          </a:p>
          <a:p>
            <a:pPr algn="ctr">
              <a:buNone/>
            </a:pPr>
            <a:r>
              <a:rPr lang="en-US" sz="3600" b="1" dirty="0">
                <a:solidFill>
                  <a:srgbClr val="2268A3"/>
                </a:solidFill>
                <a:latin typeface="+mn-lt"/>
              </a:rPr>
              <a:t>e-mail: </a:t>
            </a:r>
            <a:r>
              <a:rPr lang="en-US" sz="3600" b="1" dirty="0" smtClean="0">
                <a:solidFill>
                  <a:srgbClr val="2268A3"/>
                </a:solidFill>
                <a:latin typeface="+mn-lt"/>
              </a:rPr>
              <a:t>pktspu@tspu.edu.ru</a:t>
            </a:r>
            <a:endParaRPr lang="zh-CN" altLang="en-US" sz="3600" b="1" dirty="0">
              <a:solidFill>
                <a:srgbClr val="2268A3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593635" y="2428311"/>
            <a:ext cx="7671481" cy="35758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831" y="231949"/>
            <a:ext cx="1612316" cy="103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5412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bt031.pptx"/>
</p:tagLst>
</file>

<file path=ppt/theme/theme1.xml><?xml version="1.0" encoding="utf-8"?>
<a:theme xmlns:a="http://schemas.openxmlformats.org/drawingml/2006/main" name="WWW.HOMEPPT.COM">
  <a:themeElements>
    <a:clrScheme name="自定义 9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366"/>
      </a:accent1>
      <a:accent2>
        <a:srgbClr val="003366"/>
      </a:accent2>
      <a:accent3>
        <a:srgbClr val="003366"/>
      </a:accent3>
      <a:accent4>
        <a:srgbClr val="003366"/>
      </a:accent4>
      <a:accent5>
        <a:srgbClr val="003366"/>
      </a:accent5>
      <a:accent6>
        <a:srgbClr val="003366"/>
      </a:accent6>
      <a:hlink>
        <a:srgbClr val="003366"/>
      </a:hlink>
      <a:folHlink>
        <a:srgbClr val="003366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a:spPr>
      <a:bodyPr rtlCol="0" anchor="ctr"/>
      <a:lstStyle>
        <a:defPPr>
          <a:defRPr sz="1100" b="1" 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owerpointbase.com-968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1241</Words>
  <Application>Microsoft Office PowerPoint</Application>
  <PresentationFormat>Произвольный</PresentationFormat>
  <Paragraphs>201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WWW.HOMEPPT.COM</vt:lpstr>
      <vt:lpstr>Тема Office</vt:lpstr>
      <vt:lpstr>1_powerpointbase.com-968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Минимальное количество баллов, подтверждающее успешное прохождение вступительных испытаний в 2021-2022 учебном году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2016-09-26T19:01:29Z</dcterms:created>
  <dcterms:modified xsi:type="dcterms:W3CDTF">2022-01-17T02:16:37Z</dcterms:modified>
</cp:coreProperties>
</file>