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9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3E65-0693-40DC-AAF6-B8A4519D5A71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17D8FC5-7D3A-4269-942C-D84848E8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2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3E65-0693-40DC-AAF6-B8A4519D5A71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8FC5-7D3A-4269-942C-D84848E8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3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3E65-0693-40DC-AAF6-B8A4519D5A71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8FC5-7D3A-4269-942C-D84848E8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1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3E65-0693-40DC-AAF6-B8A4519D5A71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8FC5-7D3A-4269-942C-D84848E8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6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FC63E65-0693-40DC-AAF6-B8A4519D5A71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17D8FC5-7D3A-4269-942C-D84848E8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6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3E65-0693-40DC-AAF6-B8A4519D5A71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8FC5-7D3A-4269-942C-D84848E8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3E65-0693-40DC-AAF6-B8A4519D5A71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8FC5-7D3A-4269-942C-D84848E8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4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3E65-0693-40DC-AAF6-B8A4519D5A71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8FC5-7D3A-4269-942C-D84848E8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6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3E65-0693-40DC-AAF6-B8A4519D5A71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8FC5-7D3A-4269-942C-D84848E8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3E65-0693-40DC-AAF6-B8A4519D5A71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8FC5-7D3A-4269-942C-D84848E8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9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3E65-0693-40DC-AAF6-B8A4519D5A71}" type="datetimeFigureOut">
              <a:rPr lang="ru-RU" smtClean="0"/>
              <a:t>02.11.2023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8FC5-7D3A-4269-942C-D84848E8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FC63E65-0693-40DC-AAF6-B8A4519D5A71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17D8FC5-7D3A-4269-942C-D84848E8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2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gor.khramchenko.96@mail.ru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«Разработка и проведение образовательного события в школе</a:t>
            </a:r>
            <a:r>
              <a:rPr lang="ru-RU" sz="54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>
              <a:lnSpc>
                <a:spcPts val="2400"/>
              </a:lnSpc>
            </a:pPr>
            <a:r>
              <a:rPr lang="ru-RU" sz="2000" dirty="0" err="1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Храмченко</a:t>
            </a:r>
            <a:r>
              <a:rPr lang="ru-RU" sz="2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Егор Владимирович,</a:t>
            </a:r>
          </a:p>
          <a:p>
            <a:pPr algn="r">
              <a:lnSpc>
                <a:spcPts val="2400"/>
              </a:lnSpc>
            </a:pPr>
            <a:r>
              <a:rPr lang="ru-RU" sz="2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истории и обществознания МБОУ «СОШ №198» г. Северск</a:t>
            </a:r>
          </a:p>
          <a:p>
            <a:pPr algn="r"/>
            <a:endParaRPr lang="ru-RU" dirty="0"/>
          </a:p>
        </p:txBody>
      </p:sp>
      <p:pic>
        <p:nvPicPr>
          <p:cNvPr id="1026" name="Picture 2" descr="Всероссийская онлайн конференция «Эффективные управленческие команды как  фактор повышения качества образования» – Фор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3" y="0"/>
            <a:ext cx="5107920" cy="12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4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5250" y="327722"/>
            <a:ext cx="663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содержание совместной деятельности (создание общности)</a:t>
            </a:r>
            <a:endParaRPr lang="ru-RU" sz="28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050" y="1907188"/>
            <a:ext cx="111207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Формирование группы создателей.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Выбор критериев оценки деятельности, оценки продукта.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Выбор оптимальной формы проведения события и видов образовательной деятельности, в которых проверяемые компетентности могут проявляться наиболее ярко.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Подбор </a:t>
            </a:r>
            <a:r>
              <a:rPr lang="ru-RU" sz="20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  <a:r>
              <a:rPr lang="ru-RU" sz="2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удерживающих интерес и побуждающих учащихся к созданию личностно-значимого продукта.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Создание необходимых для проведения событий условий.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Формирование группы экспертов. Знакомство экспертов с оценочным листом.</a:t>
            </a:r>
          </a:p>
        </p:txBody>
      </p:sp>
    </p:spTree>
    <p:extLst>
      <p:ext uri="{BB962C8B-B14F-4D97-AF65-F5344CB8AC3E}">
        <p14:creationId xmlns:p14="http://schemas.microsoft.com/office/powerpoint/2010/main" val="105514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льц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9" y="0"/>
            <a:ext cx="10296525" cy="64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27181" y="5149516"/>
            <a:ext cx="6049379" cy="1287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Операция «Кольцо»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9" y="0"/>
            <a:ext cx="2416175" cy="357314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919" y="0"/>
            <a:ext cx="2628900" cy="35769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56514" y="0"/>
            <a:ext cx="5019675" cy="1847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января – 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февраля 1943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53.userapi.com/impg/a35Jbk2Oo2YDOH48HzVwPYFD-vW7QTSyndoWFQ/EDHfpbG-Vgk.jpg?size=1280x960&amp;quality=95&amp;sign=a258c4c6bad316da72fc94c64eb4fb3d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70" y="152225"/>
            <a:ext cx="8003446" cy="600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3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B02DD7-B5B9-4984-B846-9921CD062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3" y="138224"/>
            <a:ext cx="1862470" cy="18624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11CEA-8C28-4C3F-8B30-0593A665B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482" y="138224"/>
            <a:ext cx="1798040" cy="18624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0D282D-9B99-47B0-9F74-44CA8DDD3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33" y="2155139"/>
            <a:ext cx="1862470" cy="18624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BF3C79-02C4-4C24-AE83-7383058C4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889" y="2235994"/>
            <a:ext cx="1539232" cy="18624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A9848B-6100-4D4A-80FB-1D040AD060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1" y="4192979"/>
            <a:ext cx="1754454" cy="1880190"/>
          </a:xfrm>
          <a:prstGeom prst="rect">
            <a:avLst/>
          </a:prstGeom>
        </p:spPr>
      </p:pic>
      <p:graphicFrame>
        <p:nvGraphicFramePr>
          <p:cNvPr id="20" name="Таблица 20">
            <a:extLst>
              <a:ext uri="{FF2B5EF4-FFF2-40B4-BE49-F238E27FC236}">
                <a16:creationId xmlns:a16="http://schemas.microsoft.com/office/drawing/2014/main" id="{1EDBBC63-3E4B-4EDF-B384-C980D13160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71730" y="6131088"/>
          <a:ext cx="7120274" cy="74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182">
                  <a:extLst>
                    <a:ext uri="{9D8B030D-6E8A-4147-A177-3AD203B41FA5}">
                      <a16:colId xmlns:a16="http://schemas.microsoft.com/office/drawing/2014/main" val="510209121"/>
                    </a:ext>
                  </a:extLst>
                </a:gridCol>
                <a:gridCol w="1017182">
                  <a:extLst>
                    <a:ext uri="{9D8B030D-6E8A-4147-A177-3AD203B41FA5}">
                      <a16:colId xmlns:a16="http://schemas.microsoft.com/office/drawing/2014/main" val="2458494368"/>
                    </a:ext>
                  </a:extLst>
                </a:gridCol>
                <a:gridCol w="1017182">
                  <a:extLst>
                    <a:ext uri="{9D8B030D-6E8A-4147-A177-3AD203B41FA5}">
                      <a16:colId xmlns:a16="http://schemas.microsoft.com/office/drawing/2014/main" val="2172347221"/>
                    </a:ext>
                  </a:extLst>
                </a:gridCol>
                <a:gridCol w="1017182">
                  <a:extLst>
                    <a:ext uri="{9D8B030D-6E8A-4147-A177-3AD203B41FA5}">
                      <a16:colId xmlns:a16="http://schemas.microsoft.com/office/drawing/2014/main" val="4188426872"/>
                    </a:ext>
                  </a:extLst>
                </a:gridCol>
                <a:gridCol w="1017182">
                  <a:extLst>
                    <a:ext uri="{9D8B030D-6E8A-4147-A177-3AD203B41FA5}">
                      <a16:colId xmlns:a16="http://schemas.microsoft.com/office/drawing/2014/main" val="677373329"/>
                    </a:ext>
                  </a:extLst>
                </a:gridCol>
                <a:gridCol w="1017182">
                  <a:extLst>
                    <a:ext uri="{9D8B030D-6E8A-4147-A177-3AD203B41FA5}">
                      <a16:colId xmlns:a16="http://schemas.microsoft.com/office/drawing/2014/main" val="1643246880"/>
                    </a:ext>
                  </a:extLst>
                </a:gridCol>
                <a:gridCol w="1017182">
                  <a:extLst>
                    <a:ext uri="{9D8B030D-6E8A-4147-A177-3AD203B41FA5}">
                      <a16:colId xmlns:a16="http://schemas.microsoft.com/office/drawing/2014/main" val="1958166786"/>
                    </a:ext>
                  </a:extLst>
                </a:gridCol>
              </a:tblGrid>
              <a:tr h="37581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184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034618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47B3B29-37BF-43E0-B6DD-A649B2479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9480" y="146731"/>
            <a:ext cx="1939065" cy="18624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7200406-CBEC-4359-869E-1ED9AB710C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6343" y="320101"/>
            <a:ext cx="874867" cy="16891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883D55-E0EB-4840-891D-1B00A5AB31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8097" y="4418456"/>
            <a:ext cx="1544393" cy="188019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46EB06D-F6E3-453A-BD5A-A3E83CB9FD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5437" y="1758114"/>
            <a:ext cx="1567967" cy="186247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2E42BDF-AAFF-4377-9AB1-248CF059796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8059"/>
          <a:stretch/>
        </p:blipFill>
        <p:spPr>
          <a:xfrm>
            <a:off x="7616881" y="2095451"/>
            <a:ext cx="1705422" cy="18624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2781AB1-C659-4862-89A3-C16AC0103A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8584" y="2237864"/>
            <a:ext cx="2147165" cy="169702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3467A44-4B99-4D64-B4C0-011B6B9ADA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29008" y="75715"/>
            <a:ext cx="906741" cy="201973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6D17FEE-0B67-4F1C-9449-DF628B5E2411}"/>
              </a:ext>
            </a:extLst>
          </p:cNvPr>
          <p:cNvSpPr txBox="1"/>
          <p:nvPr/>
        </p:nvSpPr>
        <p:spPr>
          <a:xfrm>
            <a:off x="4861796" y="5761756"/>
            <a:ext cx="134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Ответы: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A32FF24-7D13-44AD-A5BB-9FBE94A804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12275" y="4268618"/>
            <a:ext cx="1510028" cy="159756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86E7936-EA49-4255-BF64-417B5E0BAB5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8226" t="3099" r="8403" b="7817"/>
          <a:stretch/>
        </p:blipFill>
        <p:spPr>
          <a:xfrm>
            <a:off x="9956196" y="4108927"/>
            <a:ext cx="1510028" cy="184321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92BC419-D862-465A-8783-E374A8700BF7}"/>
              </a:ext>
            </a:extLst>
          </p:cNvPr>
          <p:cNvSpPr txBox="1"/>
          <p:nvPr/>
        </p:nvSpPr>
        <p:spPr>
          <a:xfrm>
            <a:off x="7319991" y="279572"/>
            <a:ext cx="3189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5CCFF9-F3CF-44CB-B5C4-0D67D53582E7}"/>
              </a:ext>
            </a:extLst>
          </p:cNvPr>
          <p:cNvSpPr txBox="1"/>
          <p:nvPr/>
        </p:nvSpPr>
        <p:spPr>
          <a:xfrm>
            <a:off x="9648680" y="279572"/>
            <a:ext cx="3075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8795BC-25D7-4A0F-ABB0-5DB541FBC3A2}"/>
              </a:ext>
            </a:extLst>
          </p:cNvPr>
          <p:cNvSpPr txBox="1"/>
          <p:nvPr/>
        </p:nvSpPr>
        <p:spPr>
          <a:xfrm>
            <a:off x="10711210" y="279572"/>
            <a:ext cx="3170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4EECAF-0846-4CED-9BF5-5B95645F8EC9}"/>
              </a:ext>
            </a:extLst>
          </p:cNvPr>
          <p:cNvSpPr txBox="1"/>
          <p:nvPr/>
        </p:nvSpPr>
        <p:spPr>
          <a:xfrm>
            <a:off x="7383788" y="2320017"/>
            <a:ext cx="2551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87FDD1-05AE-4749-9CE2-FF40978CDB9C}"/>
              </a:ext>
            </a:extLst>
          </p:cNvPr>
          <p:cNvSpPr txBox="1"/>
          <p:nvPr/>
        </p:nvSpPr>
        <p:spPr>
          <a:xfrm>
            <a:off x="9458033" y="2188147"/>
            <a:ext cx="3783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6D97B6-E087-47D1-BDE7-2782AA1F9352}"/>
              </a:ext>
            </a:extLst>
          </p:cNvPr>
          <p:cNvSpPr txBox="1"/>
          <p:nvPr/>
        </p:nvSpPr>
        <p:spPr>
          <a:xfrm>
            <a:off x="7388580" y="4258440"/>
            <a:ext cx="3170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926364-6F01-4943-9032-A9D1E2443465}"/>
              </a:ext>
            </a:extLst>
          </p:cNvPr>
          <p:cNvSpPr txBox="1"/>
          <p:nvPr/>
        </p:nvSpPr>
        <p:spPr>
          <a:xfrm>
            <a:off x="9530535" y="4300522"/>
            <a:ext cx="3615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8E9FB1-0F21-40EC-823E-16194EE41F68}"/>
              </a:ext>
            </a:extLst>
          </p:cNvPr>
          <p:cNvSpPr txBox="1"/>
          <p:nvPr/>
        </p:nvSpPr>
        <p:spPr>
          <a:xfrm>
            <a:off x="72657" y="206897"/>
            <a:ext cx="283201" cy="382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9C3FAB-4757-4374-86EE-CA9C14E0321D}"/>
              </a:ext>
            </a:extLst>
          </p:cNvPr>
          <p:cNvSpPr txBox="1"/>
          <p:nvPr/>
        </p:nvSpPr>
        <p:spPr>
          <a:xfrm>
            <a:off x="2662404" y="206897"/>
            <a:ext cx="3124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F74BCA-B590-4F44-A91E-67B6E768A593}"/>
              </a:ext>
            </a:extLst>
          </p:cNvPr>
          <p:cNvSpPr txBox="1"/>
          <p:nvPr/>
        </p:nvSpPr>
        <p:spPr>
          <a:xfrm>
            <a:off x="85892" y="2291962"/>
            <a:ext cx="3057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5302A7-D8B5-43C3-AABC-F2DE4B4CE6FE}"/>
              </a:ext>
            </a:extLst>
          </p:cNvPr>
          <p:cNvSpPr txBox="1"/>
          <p:nvPr/>
        </p:nvSpPr>
        <p:spPr>
          <a:xfrm>
            <a:off x="2688678" y="4418456"/>
            <a:ext cx="2772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916147-20E7-4A97-8772-BDE703EFFEAA}"/>
              </a:ext>
            </a:extLst>
          </p:cNvPr>
          <p:cNvSpPr txBox="1"/>
          <p:nvPr/>
        </p:nvSpPr>
        <p:spPr>
          <a:xfrm>
            <a:off x="97429" y="4268618"/>
            <a:ext cx="2772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3F789B-373E-4CF9-87E1-993066190DA9}"/>
              </a:ext>
            </a:extLst>
          </p:cNvPr>
          <p:cNvSpPr txBox="1"/>
          <p:nvPr/>
        </p:nvSpPr>
        <p:spPr>
          <a:xfrm>
            <a:off x="4798045" y="2235994"/>
            <a:ext cx="3189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ACA229-D26D-4BD9-A26E-D403FC387784}"/>
              </a:ext>
            </a:extLst>
          </p:cNvPr>
          <p:cNvSpPr txBox="1"/>
          <p:nvPr/>
        </p:nvSpPr>
        <p:spPr>
          <a:xfrm>
            <a:off x="2662404" y="2222091"/>
            <a:ext cx="2846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55" y="3930484"/>
            <a:ext cx="2356530" cy="20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1995108" y="0"/>
            <a:ext cx="8507203" cy="6642126"/>
            <a:chOff x="1381381" y="28479"/>
            <a:chExt cx="8507203" cy="6642126"/>
          </a:xfrm>
        </p:grpSpPr>
        <p:pic>
          <p:nvPicPr>
            <p:cNvPr id="36" name="Picture 2" descr="https://sun9-4.userapi.com/impg/oIUaW0U7F36Cas1TxVNydhNQroXQILNM9NJ3kw/qBtD1teSdU8.jpg?size=1920x1033&amp;quality=96&amp;sign=612520e583ace183a4466dae15fd7c3a&amp;type=album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9" b="6837"/>
            <a:stretch/>
          </p:blipFill>
          <p:spPr bwMode="auto">
            <a:xfrm>
              <a:off x="1381381" y="28479"/>
              <a:ext cx="8507203" cy="4049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sun9-6.userapi.com/impg/SvJEWBa5q5Ra8bWMjGbk5U5ItMU2wWZDJFJ2DA/3WNzZ55D9W0.jpg?size=1593x899&amp;quality=96&amp;sign=f958d1108d0838f5d60d03cc0a0c8b2f&amp;type=album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96"/>
            <a:stretch/>
          </p:blipFill>
          <p:spPr bwMode="auto">
            <a:xfrm>
              <a:off x="1396831" y="2823823"/>
              <a:ext cx="7107497" cy="3846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8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qrcoder.ru/code/?https%3A%2F%2Fdrive.google.com%2Fdrive%2Ffolders%2F1jekCVc-YhySpR-fX_k5OpmLTt4asuKa5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61" y="1503807"/>
            <a:ext cx="4305669" cy="43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7112" y="118812"/>
            <a:ext cx="6693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копилка образовательных событий </a:t>
            </a:r>
          </a:p>
          <a:p>
            <a:pPr algn="ctr"/>
            <a:r>
              <a:rPr lang="ru-RU" sz="28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«СОШ №198»</a:t>
            </a:r>
            <a:endParaRPr lang="ru-RU" sz="2800" b="1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770" y="5894685"/>
            <a:ext cx="710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Эл. Почта: </a:t>
            </a:r>
            <a:r>
              <a:rPr lang="en-US" sz="2400" dirty="0" smtClean="0">
                <a:hlinkClick r:id="rId3"/>
              </a:rPr>
              <a:t>egor.khramchenko.96@mail.ru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pic>
        <p:nvPicPr>
          <p:cNvPr id="9" name="Picture 2" descr="Всероссийская онлайн конференция «Эффективные управленческие команды как  фактор повышения качества образования» – Фору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" y="0"/>
            <a:ext cx="5107920" cy="12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23818"/>
              </p:ext>
            </p:extLst>
          </p:nvPr>
        </p:nvGraphicFramePr>
        <p:xfrm>
          <a:off x="1201970" y="1367938"/>
          <a:ext cx="9955512" cy="487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9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9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287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7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7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7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7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7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Всероссийская онлайн конференция «Эффективные управленческие команды как  фактор повышения качества образования» – Фор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8" y="0"/>
            <a:ext cx="5107920" cy="12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74203"/>
              </p:ext>
            </p:extLst>
          </p:nvPr>
        </p:nvGraphicFramePr>
        <p:xfrm>
          <a:off x="1009464" y="1479082"/>
          <a:ext cx="9955512" cy="4877268"/>
        </p:xfrm>
        <a:graphic>
          <a:graphicData uri="http://schemas.openxmlformats.org/drawingml/2006/table">
            <a:tbl>
              <a:tblPr firstRow="1" bandRow="1"/>
              <a:tblGrid>
                <a:gridCol w="1659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9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4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 descr="Всероссийская онлайн конференция «Эффективные управленческие команды как  фактор повышения качества образования» – Фор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8" y="0"/>
            <a:ext cx="5107920" cy="12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140" y="1451089"/>
            <a:ext cx="113101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Сущность образовательного </a:t>
            </a:r>
            <a:r>
              <a:rPr lang="ru-RU" sz="3600" b="1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события</a:t>
            </a:r>
            <a:endParaRPr lang="ru-RU" sz="3600" b="1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dirty="0" smtClean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Организуются  </a:t>
            </a:r>
            <a:r>
              <a:rPr lang="ru-RU" sz="4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</a:t>
            </a:r>
            <a:r>
              <a:rPr lang="ru-RU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ru-RU" sz="4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детского </a:t>
            </a:r>
            <a:r>
              <a:rPr lang="ru-RU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  <a:r>
              <a:rPr lang="ru-RU" sz="4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результате которого ребёнком создается определённый продукт(приобретается </a:t>
            </a:r>
            <a:r>
              <a:rPr lang="ru-RU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</a:t>
            </a:r>
            <a:r>
              <a:rPr lang="ru-RU" sz="4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затем происходит  усиление этого действия через </a:t>
            </a:r>
            <a:r>
              <a:rPr lang="ru-RU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рефлексию</a:t>
            </a:r>
            <a:r>
              <a:rPr lang="ru-RU" sz="40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Всероссийская онлайн конференция «Эффективные управленческие команды как  фактор повышения качества образования» – Фор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8" y="0"/>
            <a:ext cx="5107920" cy="12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79945" y="1996907"/>
            <a:ext cx="10923169" cy="45259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 </a:t>
            </a:r>
            <a:r>
              <a:rPr lang="ru-RU" sz="43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определение тематики </a:t>
            </a:r>
            <a:r>
              <a:rPr lang="ru-RU" sz="43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события. </a:t>
            </a:r>
            <a:endParaRPr lang="ru-RU" sz="43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 </a:t>
            </a:r>
            <a:r>
              <a:rPr lang="ru-RU" sz="43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определение </a:t>
            </a:r>
            <a:r>
              <a:rPr lang="ru-RU" sz="43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43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задач предстоящего образовательного события</a:t>
            </a:r>
            <a:r>
              <a:rPr lang="ru-RU" sz="43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определение уровня события (школьное, муниципальное, региональное и др.), </a:t>
            </a:r>
            <a:r>
              <a:rPr lang="ru-RU" sz="43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этапов подготовки.</a:t>
            </a:r>
          </a:p>
          <a:p>
            <a:pPr marL="0" indent="0">
              <a:buNone/>
            </a:pPr>
            <a:r>
              <a:rPr lang="ru-RU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4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r>
              <a:rPr lang="ru-RU" sz="43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3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образовательному </a:t>
            </a:r>
            <a:r>
              <a:rPr lang="ru-RU" sz="43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событию, поиск внутренних и социальных партнеров.</a:t>
            </a:r>
            <a:endParaRPr lang="ru-RU" sz="43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этап </a:t>
            </a:r>
            <a:r>
              <a:rPr lang="ru-RU" sz="43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проведение образовательного </a:t>
            </a:r>
            <a:r>
              <a:rPr lang="ru-RU" sz="4300" dirty="0" smtClean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события.</a:t>
            </a:r>
            <a:endParaRPr lang="ru-RU" sz="43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этап </a:t>
            </a:r>
            <a:r>
              <a:rPr lang="ru-RU" sz="43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рефлексия, эффект от участия в образовательном событии.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2720" y="1275984"/>
            <a:ext cx="8157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образовательного события</a:t>
            </a:r>
            <a:endParaRPr lang="ru-RU" sz="36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Всероссийская онлайн конференция «Эффективные управленческие команды как  фактор повышения качества образования» – Фор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8" y="0"/>
            <a:ext cx="5107920" cy="12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8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79" y="1435154"/>
            <a:ext cx="4686299" cy="4686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6115" y="234825"/>
            <a:ext cx="599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Календарь событий на 2023 – 2024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295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94269" y="1652311"/>
            <a:ext cx="8856984" cy="4896544"/>
            <a:chOff x="179512" y="1700808"/>
            <a:chExt cx="8856984" cy="489654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5576" y="1700808"/>
              <a:ext cx="7848872" cy="914400"/>
            </a:xfrm>
            <a:prstGeom prst="roundRect">
              <a:avLst/>
            </a:prstGeom>
            <a:solidFill>
              <a:srgbClr val="FFE5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5576" y="1772817"/>
              <a:ext cx="78488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6F252D"/>
                  </a:solidFill>
                  <a:latin typeface="Times New Roman" pitchFamily="18" charset="0"/>
                  <a:cs typeface="Times New Roman" pitchFamily="18" charset="0"/>
                </a:rPr>
                <a:t>Выбрать тему (смысловое основание события)</a:t>
              </a:r>
            </a:p>
            <a:p>
              <a:endParaRPr lang="ru-RU" sz="2800" b="1" dirty="0">
                <a:solidFill>
                  <a:srgbClr val="6F252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79512" y="3116382"/>
              <a:ext cx="4248472" cy="1855274"/>
            </a:xfrm>
            <a:prstGeom prst="roundRect">
              <a:avLst/>
            </a:prstGeom>
            <a:solidFill>
              <a:srgbClr val="FFE5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755576" y="5517232"/>
              <a:ext cx="7876939" cy="1080120"/>
            </a:xfrm>
            <a:prstGeom prst="roundRect">
              <a:avLst/>
            </a:prstGeom>
            <a:solidFill>
              <a:srgbClr val="FFE5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571999" y="3129618"/>
              <a:ext cx="4464497" cy="1842037"/>
            </a:xfrm>
            <a:prstGeom prst="roundRect">
              <a:avLst/>
            </a:prstGeom>
            <a:solidFill>
              <a:srgbClr val="FFE5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512" y="3146520"/>
              <a:ext cx="39604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6F252D"/>
                  </a:solidFill>
                  <a:latin typeface="Times New Roman" pitchFamily="18" charset="0"/>
                  <a:cs typeface="Times New Roman" pitchFamily="18" charset="0"/>
                </a:rPr>
                <a:t>Сформулировать образовательные результаты (целевое </a:t>
              </a:r>
              <a:r>
                <a:rPr lang="ru-RU" sz="2800" b="1" dirty="0" smtClean="0">
                  <a:solidFill>
                    <a:srgbClr val="6F252D"/>
                  </a:solidFill>
                  <a:latin typeface="Times New Roman" pitchFamily="18" charset="0"/>
                  <a:cs typeface="Times New Roman" pitchFamily="18" charset="0"/>
                </a:rPr>
                <a:t>основание  события</a:t>
              </a:r>
              <a:r>
                <a:rPr lang="ru-RU" sz="2800" b="1" dirty="0">
                  <a:solidFill>
                    <a:srgbClr val="6F252D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60033" y="3146519"/>
              <a:ext cx="4032448" cy="179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6F252D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2800" b="1" dirty="0" smtClean="0">
                  <a:solidFill>
                    <a:srgbClr val="6F252D"/>
                  </a:solidFill>
                  <a:latin typeface="Times New Roman" pitchFamily="18" charset="0"/>
                  <a:cs typeface="Times New Roman" pitchFamily="18" charset="0"/>
                </a:rPr>
                <a:t>формулировать </a:t>
              </a:r>
              <a:r>
                <a:rPr lang="ru-RU" sz="2800" b="1" dirty="0">
                  <a:solidFill>
                    <a:srgbClr val="6F252D"/>
                  </a:solidFill>
                  <a:latin typeface="Times New Roman" pitchFamily="18" charset="0"/>
                  <a:cs typeface="Times New Roman" pitchFamily="18" charset="0"/>
                </a:rPr>
                <a:t>интегрированные</a:t>
              </a:r>
              <a:br>
                <a:rPr lang="ru-RU" sz="2800" b="1" dirty="0">
                  <a:solidFill>
                    <a:srgbClr val="6F252D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800" b="1" dirty="0">
                  <a:solidFill>
                    <a:srgbClr val="6F252D"/>
                  </a:solidFill>
                  <a:latin typeface="Times New Roman" pitchFamily="18" charset="0"/>
                  <a:cs typeface="Times New Roman" pitchFamily="18" charset="0"/>
                </a:rPr>
                <a:t>задачи (ценностное </a:t>
              </a:r>
              <a:r>
                <a:rPr lang="ru-RU" sz="2800" b="1" dirty="0" smtClean="0">
                  <a:solidFill>
                    <a:srgbClr val="6F252D"/>
                  </a:solidFill>
                  <a:latin typeface="Times New Roman" pitchFamily="18" charset="0"/>
                  <a:cs typeface="Times New Roman" pitchFamily="18" charset="0"/>
                </a:rPr>
                <a:t>основание  события</a:t>
              </a:r>
              <a:r>
                <a:rPr lang="ru-RU" sz="2800" b="1" dirty="0">
                  <a:solidFill>
                    <a:srgbClr val="6F252D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7652" y="5522945"/>
              <a:ext cx="76328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6F252D"/>
                  </a:solidFill>
                  <a:latin typeface="Times New Roman" pitchFamily="18" charset="0"/>
                  <a:cs typeface="Times New Roman" pitchFamily="18" charset="0"/>
                </a:rPr>
                <a:t>Определить содержание совместной деятельности (создание общности) </a:t>
              </a: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1547664" y="2624322"/>
              <a:ext cx="756084" cy="489204"/>
            </a:xfrm>
            <a:prstGeom prst="downArrow">
              <a:avLst/>
            </a:prstGeom>
            <a:solidFill>
              <a:srgbClr val="6F25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6120173" y="2631964"/>
              <a:ext cx="756084" cy="489204"/>
            </a:xfrm>
            <a:prstGeom prst="downArrow">
              <a:avLst/>
            </a:prstGeom>
            <a:solidFill>
              <a:srgbClr val="6F25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3851920" y="4945500"/>
              <a:ext cx="1440159" cy="577445"/>
            </a:xfrm>
            <a:prstGeom prst="downArrow">
              <a:avLst/>
            </a:prstGeom>
            <a:solidFill>
              <a:srgbClr val="6F25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170333" y="258724"/>
            <a:ext cx="883624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F252D"/>
                </a:solidFill>
                <a:latin typeface="Times New Roman" pitchFamily="18" charset="0"/>
                <a:cs typeface="Times New Roman" pitchFamily="18" charset="0"/>
              </a:rPr>
              <a:t>Алгоритм проектирования образовательного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381135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групп</a:t>
            </a:r>
            <a:br>
              <a:rPr lang="ru-RU" sz="3600" dirty="0" smtClean="0"/>
            </a:br>
            <a:r>
              <a:rPr lang="ru-RU" sz="3600" dirty="0" smtClean="0"/>
              <a:t>«Проектирование образовательного события»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Вытянуть ВВОДНЫЕ ДАННЫЕ</a:t>
            </a:r>
          </a:p>
          <a:p>
            <a:r>
              <a:rPr lang="ru-RU" dirty="0" smtClean="0"/>
              <a:t>Выбрать ТЕМАТИКУ события (с опорой на календарь и направление)</a:t>
            </a:r>
          </a:p>
          <a:p>
            <a:r>
              <a:rPr lang="ru-RU" dirty="0" smtClean="0"/>
              <a:t>Придумать НАЗВАНИЕ</a:t>
            </a:r>
          </a:p>
          <a:p>
            <a:r>
              <a:rPr lang="ru-RU" dirty="0" smtClean="0"/>
              <a:t>Поставить ЦЕЛЬ</a:t>
            </a:r>
          </a:p>
          <a:p>
            <a:r>
              <a:rPr lang="ru-RU" dirty="0" smtClean="0"/>
              <a:t>Сформулировать ЗАДАЧИ</a:t>
            </a:r>
          </a:p>
          <a:p>
            <a:r>
              <a:rPr lang="ru-RU" dirty="0" smtClean="0"/>
              <a:t>Описать примерный ФОРМАТ мероприятия</a:t>
            </a:r>
          </a:p>
          <a:p>
            <a:r>
              <a:rPr lang="ru-RU" dirty="0" smtClean="0"/>
              <a:t>Определить УСЛОВИЯ реализации события</a:t>
            </a:r>
          </a:p>
          <a:p>
            <a:r>
              <a:rPr lang="ru-RU" dirty="0" smtClean="0"/>
              <a:t>Предложить СОЦИАЛЬНОГО (-ых) ПАРТНЁРА (-</a:t>
            </a:r>
            <a:r>
              <a:rPr lang="ru-RU" dirty="0" err="1" smtClean="0"/>
              <a:t>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Спрогнозировать РЕЗУЛЬТАТ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20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59129" y="574572"/>
            <a:ext cx="9926565" cy="5416458"/>
            <a:chOff x="323528" y="188640"/>
            <a:chExt cx="8669635" cy="646074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67544" y="188640"/>
              <a:ext cx="8280920" cy="194421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solidFill>
                    <a:srgbClr val="6F252D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Задачи внеклассной работы</a:t>
              </a:r>
            </a:p>
            <a:p>
              <a:pPr algn="ctr"/>
              <a:endParaRPr lang="ru-RU" sz="2400" dirty="0">
                <a:solidFill>
                  <a:srgbClr val="6F252D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23528" y="2422467"/>
              <a:ext cx="2592288" cy="20162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725" y="2406650"/>
              <a:ext cx="2620963" cy="2043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422467"/>
              <a:ext cx="2620963" cy="2043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606272"/>
              <a:ext cx="3672408" cy="2043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069" y="4606272"/>
              <a:ext cx="3961379" cy="2043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95536" y="2434254"/>
              <a:ext cx="2520280" cy="187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Расширение приобретаемых на уроках знаний, тем самым помогая обучающимся лучше усвоить программный материал</a:t>
              </a:r>
              <a:endParaRPr lang="ru-RU" sz="16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03500" y="2592510"/>
              <a:ext cx="2535411" cy="1395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творческих способностей обучающихся, удовлетворение их индивидуальных запросов, интересов, склонностей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23758" y="2728067"/>
              <a:ext cx="2232248" cy="128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Активизация мыслительной и познавательной деятельности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5536" y="4618060"/>
              <a:ext cx="3600400" cy="187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и совершенствование психологических качеств школьников: любознательности, инициативности, трудолюбия, воли, настойчивости, самостоятельности в приобретении знаний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4048" y="5027662"/>
              <a:ext cx="3096343" cy="99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6F25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Воспитание толерантности, уважительного отношения друг к другу, культуры общения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508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41</TotalTime>
  <Words>475</Words>
  <Application>Microsoft Office PowerPoint</Application>
  <PresentationFormat>Широкоэкранный</PresentationFormat>
  <Paragraphs>148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«Разработка и проведение образовательного события в школе»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проектирования образовательного события</vt:lpstr>
      <vt:lpstr>Задание для групп «Проектирование образовательного события»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и проведение образовательного события в школе»</dc:title>
  <dc:creator>Дом</dc:creator>
  <cp:lastModifiedBy>Дом</cp:lastModifiedBy>
  <cp:revision>4</cp:revision>
  <dcterms:created xsi:type="dcterms:W3CDTF">2023-11-02T13:44:07Z</dcterms:created>
  <dcterms:modified xsi:type="dcterms:W3CDTF">2023-11-02T14:25:11Z</dcterms:modified>
</cp:coreProperties>
</file>